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54"/>
  </p:notesMasterIdLst>
  <p:sldIdLst>
    <p:sldId id="256" r:id="rId6"/>
    <p:sldId id="257" r:id="rId7"/>
    <p:sldId id="258" r:id="rId8"/>
    <p:sldId id="259" r:id="rId9"/>
    <p:sldId id="260" r:id="rId10"/>
    <p:sldId id="261" r:id="rId11"/>
    <p:sldId id="262" r:id="rId12"/>
    <p:sldId id="263" r:id="rId13"/>
    <p:sldId id="264" r:id="rId14"/>
    <p:sldId id="301" r:id="rId15"/>
    <p:sldId id="266" r:id="rId16"/>
    <p:sldId id="267" r:id="rId17"/>
    <p:sldId id="268" r:id="rId18"/>
    <p:sldId id="269" r:id="rId19"/>
    <p:sldId id="270" r:id="rId20"/>
    <p:sldId id="271" r:id="rId21"/>
    <p:sldId id="272" r:id="rId22"/>
    <p:sldId id="273" r:id="rId23"/>
    <p:sldId id="274" r:id="rId24"/>
    <p:sldId id="305" r:id="rId25"/>
    <p:sldId id="306" r:id="rId26"/>
    <p:sldId id="307" r:id="rId27"/>
    <p:sldId id="308"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302" r:id="rId52"/>
    <p:sldId id="300" r:id="rId53"/>
  </p:sldIdLst>
  <p:sldSz cx="13004800" cy="97536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48" d="100"/>
          <a:sy n="48" d="100"/>
        </p:scale>
        <p:origin x="13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1107000" y="812520"/>
            <a:ext cx="5345280" cy="4008960"/>
          </a:xfrm>
          <a:prstGeom prst="rect">
            <a:avLst/>
          </a:prstGeom>
        </p:spPr>
        <p:txBody>
          <a:bodyPr lIns="0" tIns="0" rIns="0" bIns="0" anchor="ctr">
            <a:noAutofit/>
          </a:bodyPr>
          <a:lstStyle/>
          <a:p>
            <a:r>
              <a:rPr lang="en-US" sz="1800" b="0" strike="noStrike" spc="-1">
                <a:solidFill>
                  <a:srgbClr val="000000"/>
                </a:solidFill>
                <a:latin typeface="Aku &amp; Kamu"/>
              </a:rPr>
              <a:t>Folie mittels Klicken verschieben</a:t>
            </a:r>
          </a:p>
        </p:txBody>
      </p:sp>
      <p:sp>
        <p:nvSpPr>
          <p:cNvPr id="196"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Format der Notizen mittels Klicken bearbeiten</a:t>
            </a:r>
          </a:p>
        </p:txBody>
      </p:sp>
      <p:sp>
        <p:nvSpPr>
          <p:cNvPr id="197"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&lt;Kopfzeile&gt;</a:t>
            </a:r>
          </a:p>
        </p:txBody>
      </p:sp>
      <p:sp>
        <p:nvSpPr>
          <p:cNvPr id="19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&lt;Datum/Uhrzeit&gt;</a:t>
            </a:r>
          </a:p>
        </p:txBody>
      </p:sp>
      <p:sp>
        <p:nvSpPr>
          <p:cNvPr id="19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&lt;Fußzeile&gt;</a:t>
            </a:r>
          </a:p>
        </p:txBody>
      </p:sp>
      <p:sp>
        <p:nvSpPr>
          <p:cNvPr id="20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0798AEE-192C-4D8F-829E-36D691F98C37}" type="slidenum">
              <a:rPr lang="en-US" sz="1400" b="0" strike="noStrike" spc="-1">
                <a:latin typeface="Times New Roman"/>
              </a:rPr>
              <a:t>‹Nr.›</a:t>
            </a:fld>
            <a:endParaRPr lang="en-US" sz="1400" b="0" strike="noStrike" spc="-1">
              <a:latin typeface="Times New Roman"/>
            </a:endParaRPr>
          </a:p>
        </p:txBody>
      </p:sp>
    </p:spTree>
    <p:extLst>
      <p:ext uri="{BB962C8B-B14F-4D97-AF65-F5344CB8AC3E}">
        <p14:creationId xmlns:p14="http://schemas.microsoft.com/office/powerpoint/2010/main" val="223538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cc-berlin.net/fileadmin/data/clock/carbon_clock.htm?i=3267263%22%20sty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inerebelde.org/wake-up-freak-out-then-get-grip-p-83.html?language=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imeline.com/warren-county-dumping-race-4d8fe8de06cb"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wikipedia.org/wiki/Environmental_justi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1143000" y="685800"/>
            <a:ext cx="4571640" cy="3428640"/>
          </a:xfrm>
          <a:prstGeom prst="rect">
            <a:avLst/>
          </a:prstGeom>
        </p:spPr>
      </p:sp>
      <p:sp>
        <p:nvSpPr>
          <p:cNvPr id="45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a:solidFill>
                  <a:srgbClr val="000000"/>
                </a:solidFill>
                <a:uFill>
                  <a:solidFill>
                    <a:srgbClr val="0000FF"/>
                  </a:solidFill>
                </a:uFill>
                <a:latin typeface="Arial"/>
                <a:ea typeface="Arial"/>
                <a:hlinkClick r:id="rId3"/>
              </a:rPr>
              <a:t>https://www.mcc-berlin.net/fileadmin/data/clock/carbon_clock.htm?i=3267263%22%20style=</a:t>
            </a:r>
            <a:endParaRPr lang="en-US" sz="2000" b="0" strike="noStrike" spc="-1">
              <a:latin typeface="Arial"/>
            </a:endParaRPr>
          </a:p>
          <a:p>
            <a:pPr marL="216000" indent="-216000">
              <a:lnSpc>
                <a:spcPct val="100000"/>
              </a:lnSpc>
            </a:pPr>
            <a:r>
              <a:rPr lang="en-US" sz="2000" b="0" strike="noStrike" spc="-1">
                <a:solidFill>
                  <a:srgbClr val="000000"/>
                </a:solidFill>
                <a:latin typeface="Arial"/>
                <a:ea typeface="Arial"/>
              </a:rPr>
              <a:t>Gigatonnen = deutsche Milliarden = englische billion</a:t>
            </a:r>
            <a:endParaRPr lang="en-US" sz="2000" b="0" strike="noStrike" spc="-1">
              <a:latin typeface="Arial"/>
            </a:endParaRPr>
          </a:p>
          <a:p>
            <a:pPr marL="216000" indent="-216000">
              <a:lnSpc>
                <a:spcPct val="100000"/>
              </a:lnSpc>
            </a:pPr>
            <a:r>
              <a:rPr lang="en-US" sz="2000" b="0" strike="noStrike" spc="-1">
                <a:solidFill>
                  <a:srgbClr val="000000"/>
                </a:solidFill>
                <a:latin typeface="Arial"/>
                <a:ea typeface="Arial"/>
              </a:rPr>
              <a:t>---&gt; 308 Gigatonnen CO2</a:t>
            </a:r>
            <a:endParaRPr lang="en-US" sz="2000" b="0" strike="noStrike" spc="-1">
              <a:latin typeface="Arial"/>
            </a:endParaRPr>
          </a:p>
          <a:p>
            <a:pPr marL="216000" indent="-216000">
              <a:lnSpc>
                <a:spcPct val="100000"/>
              </a:lnSpc>
            </a:pPr>
            <a:endParaRPr lang="en-US" sz="2000" b="0" strike="noStrike" spc="-1">
              <a:latin typeface="Arial"/>
            </a:endParaRPr>
          </a:p>
        </p:txBody>
      </p:sp>
    </p:spTree>
    <p:extLst>
      <p:ext uri="{BB962C8B-B14F-4D97-AF65-F5344CB8AC3E}">
        <p14:creationId xmlns:p14="http://schemas.microsoft.com/office/powerpoint/2010/main" val="87425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1143000" y="685800"/>
            <a:ext cx="4571640" cy="3428640"/>
          </a:xfrm>
          <a:prstGeom prst="rect">
            <a:avLst/>
          </a:prstGeom>
        </p:spPr>
      </p:sp>
      <p:sp>
        <p:nvSpPr>
          <p:cNvPr id="45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a:solidFill>
                  <a:srgbClr val="000000"/>
                </a:solidFill>
                <a:uFill>
                  <a:solidFill>
                    <a:srgbClr val="CCCCFF"/>
                  </a:solidFill>
                </a:uFill>
                <a:latin typeface="Arial"/>
                <a:hlinkClick r:id="rId3"/>
              </a:rPr>
              <a:t>https://www.cinerebelde.org/wake-up-freak-out-then-get-grip-p-83.html?language=de</a:t>
            </a:r>
            <a:endParaRPr lang="en-US" sz="2000" b="0" strike="noStrike" spc="-1">
              <a:latin typeface="Arial"/>
            </a:endParaRPr>
          </a:p>
          <a:p>
            <a:pPr marL="216000" indent="-216000">
              <a:lnSpc>
                <a:spcPct val="100000"/>
              </a:lnSpc>
            </a:pPr>
            <a:endParaRPr lang="en-US" sz="2000" b="0" strike="noStrike" spc="-1">
              <a:latin typeface="Arial"/>
            </a:endParaRPr>
          </a:p>
        </p:txBody>
      </p:sp>
    </p:spTree>
    <p:extLst>
      <p:ext uri="{BB962C8B-B14F-4D97-AF65-F5344CB8AC3E}">
        <p14:creationId xmlns:p14="http://schemas.microsoft.com/office/powerpoint/2010/main" val="235393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1143000" y="685800"/>
            <a:ext cx="4571640" cy="3428640"/>
          </a:xfrm>
          <a:prstGeom prst="rect">
            <a:avLst/>
          </a:prstGeom>
        </p:spPr>
      </p:sp>
      <p:sp>
        <p:nvSpPr>
          <p:cNvPr id="45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IPCC:</a:t>
            </a:r>
          </a:p>
          <a:p>
            <a:pPr marL="216000" indent="-216000">
              <a:lnSpc>
                <a:spcPct val="100000"/>
              </a:lnSpc>
            </a:pPr>
            <a:r>
              <a:rPr lang="en-US" sz="2000" b="0" strike="noStrike" spc="-1">
                <a:latin typeface="Arial"/>
              </a:rPr>
              <a:t>Assessment Reports 1990, 1995, 2001, 2007, 2014</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Umweltgerechtigkeit!</a:t>
            </a:r>
          </a:p>
          <a:p>
            <a:pPr marL="216000" indent="-216000">
              <a:lnSpc>
                <a:spcPct val="100000"/>
              </a:lnSpc>
            </a:pPr>
            <a:r>
              <a:rPr lang="en-US" sz="2000" b="0" strike="noStrike" spc="-1">
                <a:latin typeface="Arial"/>
              </a:rPr>
              <a:t>80er Jahre</a:t>
            </a:r>
          </a:p>
          <a:p>
            <a:pPr marL="216000" indent="-216000">
              <a:lnSpc>
                <a:spcPct val="100000"/>
              </a:lnSpc>
            </a:pPr>
            <a:r>
              <a:rPr lang="en-US" sz="2000" b="0" strike="noStrike" spc="-1">
                <a:latin typeface="Arial"/>
              </a:rPr>
              <a:t>giftige Industrien vor allem bei PoCs</a:t>
            </a:r>
          </a:p>
        </p:txBody>
      </p:sp>
    </p:spTree>
    <p:extLst>
      <p:ext uri="{BB962C8B-B14F-4D97-AF65-F5344CB8AC3E}">
        <p14:creationId xmlns:p14="http://schemas.microsoft.com/office/powerpoint/2010/main" val="225784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1143000" y="685800"/>
            <a:ext cx="4571640" cy="3428640"/>
          </a:xfrm>
          <a:prstGeom prst="rect">
            <a:avLst/>
          </a:prstGeom>
        </p:spPr>
      </p:sp>
      <p:sp>
        <p:nvSpPr>
          <p:cNvPr id="459"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Warren County</a:t>
            </a:r>
          </a:p>
          <a:p>
            <a:pPr marL="216000" indent="-216000">
              <a:lnSpc>
                <a:spcPct val="100000"/>
              </a:lnSpc>
            </a:pPr>
            <a:r>
              <a:rPr lang="en-US" sz="2000" b="0" strike="noStrike" spc="-1">
                <a:latin typeface="Arial"/>
              </a:rPr>
              <a:t>Umweltgerechtigkeit!</a:t>
            </a:r>
          </a:p>
          <a:p>
            <a:pPr marL="216000" indent="-216000">
              <a:lnSpc>
                <a:spcPct val="100000"/>
              </a:lnSpc>
            </a:pPr>
            <a:r>
              <a:rPr lang="en-US" sz="2000" b="0" strike="noStrike" spc="-1">
                <a:latin typeface="Arial"/>
              </a:rPr>
              <a:t>80er Jahre</a:t>
            </a:r>
          </a:p>
          <a:p>
            <a:pPr marL="216000" indent="-216000">
              <a:lnSpc>
                <a:spcPct val="100000"/>
              </a:lnSpc>
            </a:pPr>
            <a:r>
              <a:rPr lang="en-US" sz="2000" b="0" strike="noStrike" spc="-1">
                <a:latin typeface="Arial"/>
              </a:rPr>
              <a:t>giftige Industrien vor allem bei BPoCs abgeladen</a:t>
            </a:r>
          </a:p>
          <a:p>
            <a:pPr marL="216000" indent="-216000">
              <a:lnSpc>
                <a:spcPct val="100000"/>
              </a:lnSpc>
            </a:pPr>
            <a:r>
              <a:rPr lang="en-US" sz="2000" b="0" u="sng" strike="noStrike" spc="-1">
                <a:solidFill>
                  <a:srgbClr val="000000"/>
                </a:solidFill>
                <a:uFill>
                  <a:solidFill>
                    <a:srgbClr val="CCCCFF"/>
                  </a:solidFill>
                </a:uFill>
                <a:latin typeface="Arial"/>
                <a:hlinkClick r:id="rId3"/>
              </a:rPr>
              <a:t>https://timeline.com/warren-county-dumping-race-4d8fe8de06cb</a:t>
            </a:r>
            <a:endParaRPr lang="en-US" sz="2000" b="0" strike="noStrike" spc="-1">
              <a:latin typeface="Arial"/>
            </a:endParaRPr>
          </a:p>
          <a:p>
            <a:pPr marL="216000" indent="-216000">
              <a:lnSpc>
                <a:spcPct val="100000"/>
              </a:lnSpc>
            </a:pPr>
            <a:r>
              <a:rPr lang="en-US" sz="2000" b="0" u="sng" strike="noStrike" spc="-1">
                <a:solidFill>
                  <a:srgbClr val="000000"/>
                </a:solidFill>
                <a:uFill>
                  <a:solidFill>
                    <a:srgbClr val="CCCCFF"/>
                  </a:solidFill>
                </a:uFill>
                <a:latin typeface="Arial"/>
                <a:hlinkClick r:id="rId4"/>
              </a:rPr>
              <a:t>https://en.wikipedia.org/wiki/Environmental_justice</a:t>
            </a:r>
            <a:endParaRPr lang="en-US" sz="2000" b="0" strike="noStrike" spc="-1">
              <a:latin typeface="Arial"/>
            </a:endParaRPr>
          </a:p>
        </p:txBody>
      </p:sp>
    </p:spTree>
    <p:extLst>
      <p:ext uri="{BB962C8B-B14F-4D97-AF65-F5344CB8AC3E}">
        <p14:creationId xmlns:p14="http://schemas.microsoft.com/office/powerpoint/2010/main" val="298428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en-US" dirty="0"/>
              <a:t>Gas Lock-In : </a:t>
            </a:r>
            <a:r>
              <a:rPr lang="en-US" dirty="0" err="1"/>
              <a:t>wenn</a:t>
            </a:r>
            <a:r>
              <a:rPr lang="en-US" dirty="0"/>
              <a:t> (</a:t>
            </a:r>
            <a:r>
              <a:rPr lang="en-US" dirty="0" err="1"/>
              <a:t>weiterhin</a:t>
            </a:r>
            <a:r>
              <a:rPr lang="en-US" dirty="0"/>
              <a:t>) </a:t>
            </a:r>
            <a:r>
              <a:rPr lang="en-US" dirty="0" err="1"/>
              <a:t>viel</a:t>
            </a:r>
            <a:r>
              <a:rPr lang="en-US" dirty="0"/>
              <a:t> </a:t>
            </a:r>
            <a:r>
              <a:rPr lang="en-US" dirty="0" err="1"/>
              <a:t>neue</a:t>
            </a:r>
            <a:r>
              <a:rPr lang="en-US" dirty="0"/>
              <a:t> </a:t>
            </a:r>
            <a:r>
              <a:rPr lang="en-US" dirty="0" err="1"/>
              <a:t>Gasinfrakstruktur</a:t>
            </a:r>
            <a:r>
              <a:rPr lang="en-US" dirty="0"/>
              <a:t> </a:t>
            </a:r>
            <a:r>
              <a:rPr lang="en-US" dirty="0" err="1"/>
              <a:t>gebaut</a:t>
            </a:r>
            <a:r>
              <a:rPr lang="en-US" dirty="0"/>
              <a:t> </a:t>
            </a:r>
            <a:r>
              <a:rPr lang="en-US" dirty="0" err="1"/>
              <a:t>wird</a:t>
            </a:r>
            <a:r>
              <a:rPr lang="en-US" dirty="0"/>
              <a:t>, </a:t>
            </a:r>
            <a:r>
              <a:rPr lang="en-US" dirty="0" err="1"/>
              <a:t>dann</a:t>
            </a:r>
            <a:r>
              <a:rPr lang="en-US" dirty="0"/>
              <a:t> “muss” </a:t>
            </a:r>
            <a:r>
              <a:rPr lang="en-US" dirty="0" err="1"/>
              <a:t>diese</a:t>
            </a:r>
            <a:r>
              <a:rPr lang="en-US" dirty="0"/>
              <a:t> </a:t>
            </a:r>
            <a:r>
              <a:rPr lang="en-US" dirty="0" err="1"/>
              <a:t>auch</a:t>
            </a:r>
            <a:r>
              <a:rPr lang="en-US" dirty="0"/>
              <a:t> </a:t>
            </a:r>
            <a:r>
              <a:rPr lang="en-US" dirty="0" err="1"/>
              <a:t>benutzt</a:t>
            </a:r>
            <a:r>
              <a:rPr lang="en-US" dirty="0"/>
              <a:t> </a:t>
            </a:r>
            <a:r>
              <a:rPr lang="en-US" dirty="0" err="1"/>
              <a:t>werden</a:t>
            </a:r>
            <a:r>
              <a:rPr lang="en-US" dirty="0"/>
              <a:t> und Gas </a:t>
            </a:r>
            <a:r>
              <a:rPr lang="en-US" dirty="0" err="1"/>
              <a:t>importiert</a:t>
            </a:r>
            <a:r>
              <a:rPr lang="en-US" dirty="0"/>
              <a:t> </a:t>
            </a:r>
            <a:r>
              <a:rPr lang="en-US" dirty="0" err="1"/>
              <a:t>werden</a:t>
            </a:r>
            <a:r>
              <a:rPr lang="en-US" dirty="0"/>
              <a:t>, </a:t>
            </a:r>
            <a:r>
              <a:rPr lang="en-US" dirty="0" err="1"/>
              <a:t>damit</a:t>
            </a:r>
            <a:r>
              <a:rPr lang="en-US" dirty="0"/>
              <a:t> </a:t>
            </a:r>
            <a:r>
              <a:rPr lang="en-US" dirty="0" err="1"/>
              <a:t>sich</a:t>
            </a:r>
            <a:r>
              <a:rPr lang="en-US" dirty="0"/>
              <a:t> die </a:t>
            </a:r>
            <a:r>
              <a:rPr lang="en-US" dirty="0" err="1"/>
              <a:t>Investitionen</a:t>
            </a:r>
            <a:r>
              <a:rPr lang="en-US" dirty="0"/>
              <a:t> </a:t>
            </a:r>
            <a:r>
              <a:rPr lang="en-US" dirty="0" err="1"/>
              <a:t>gelohnt</a:t>
            </a:r>
            <a:r>
              <a:rPr lang="en-US" dirty="0"/>
              <a:t> </a:t>
            </a:r>
            <a:r>
              <a:rPr lang="en-US" dirty="0" err="1"/>
              <a:t>haben</a:t>
            </a:r>
            <a:r>
              <a:rPr lang="en-US" dirty="0"/>
              <a:t>. So </a:t>
            </a:r>
            <a:r>
              <a:rPr lang="en-US" dirty="0" err="1"/>
              <a:t>wir</a:t>
            </a:r>
            <a:r>
              <a:rPr lang="en-US" dirty="0"/>
              <a:t> </a:t>
            </a:r>
            <a:r>
              <a:rPr lang="en-US" dirty="0" err="1"/>
              <a:t>ein</a:t>
            </a:r>
            <a:r>
              <a:rPr lang="en-US" dirty="0"/>
              <a:t> </a:t>
            </a:r>
            <a:r>
              <a:rPr lang="en-US" dirty="0" err="1"/>
              <a:t>schneller</a:t>
            </a:r>
            <a:r>
              <a:rPr lang="en-US" dirty="0"/>
              <a:t> </a:t>
            </a:r>
            <a:r>
              <a:rPr lang="en-US" dirty="0" err="1"/>
              <a:t>Umstieg</a:t>
            </a:r>
            <a:r>
              <a:rPr lang="en-US" dirty="0"/>
              <a:t> auf </a:t>
            </a:r>
            <a:r>
              <a:rPr lang="en-US" dirty="0" err="1"/>
              <a:t>erneuerbare</a:t>
            </a:r>
            <a:r>
              <a:rPr lang="en-US" dirty="0"/>
              <a:t> </a:t>
            </a:r>
            <a:r>
              <a:rPr lang="en-US" dirty="0" err="1"/>
              <a:t>Energien</a:t>
            </a:r>
            <a:r>
              <a:rPr lang="en-US" dirty="0"/>
              <a:t> </a:t>
            </a:r>
            <a:r>
              <a:rPr lang="en-US" dirty="0" err="1"/>
              <a:t>immer</a:t>
            </a:r>
            <a:r>
              <a:rPr lang="en-US" dirty="0"/>
              <a:t> </a:t>
            </a:r>
            <a:r>
              <a:rPr lang="en-US" dirty="0" err="1"/>
              <a:t>schwieriger</a:t>
            </a:r>
            <a:endParaRPr lang="en-US"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32971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1143000" y="685800"/>
            <a:ext cx="4571640" cy="3428640"/>
          </a:xfrm>
          <a:prstGeom prst="rect">
            <a:avLst/>
          </a:prstGeom>
        </p:spPr>
      </p:sp>
      <p:sp>
        <p:nvSpPr>
          <p:cNvPr id="461"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2460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noRot="1" noChangeAspect="1"/>
          </p:cNvSpPr>
          <p:nvPr>
            <p:ph type="sldImg"/>
          </p:nvPr>
        </p:nvSpPr>
        <p:spPr>
          <a:xfrm>
            <a:off x="1143000" y="685800"/>
            <a:ext cx="4571640" cy="3428640"/>
          </a:xfrm>
          <a:prstGeom prst="rect">
            <a:avLst/>
          </a:prstGeom>
        </p:spPr>
      </p:sp>
      <p:sp>
        <p:nvSpPr>
          <p:cNvPr id="46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3354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1143000" y="685800"/>
            <a:ext cx="4572000" cy="3429000"/>
          </a:xfrm>
          <a:prstGeom prst="rect">
            <a:avLst/>
          </a:prstGeom>
        </p:spPr>
      </p:sp>
      <p:sp>
        <p:nvSpPr>
          <p:cNvPr id="46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Henry David Thoreau, Civil Disobedience, 1849</a:t>
            </a:r>
          </a:p>
          <a:p>
            <a:pPr marL="216000" indent="-216000">
              <a:lnSpc>
                <a:spcPct val="100000"/>
              </a:lnSpc>
            </a:pPr>
            <a:r>
              <a:rPr lang="en-US" sz="2000" b="0" strike="noStrike" spc="-1">
                <a:latin typeface="Arial"/>
              </a:rPr>
              <a:t>Rosa Parks: 1955 in Montgomery, Alabama</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Die Selma-nach-Montgomery-Märsche waren drei Märsche im Jahr 1965, die den politischen und gefühlsmäßigen Höhepunkt der US-amerikanischen Bürgerrechtsbewegung (Civil rights movement) markierten. Sie waren die Zuspitzung im Kampf für Wahlrechte nach dem Civil Rights Act von 1964 in Selma, Alabama, der von Amelia Boynton und ihrem Ehemann gestartet wurde.</a:t>
            </a:r>
          </a:p>
        </p:txBody>
      </p:sp>
    </p:spTree>
    <p:extLst>
      <p:ext uri="{BB962C8B-B14F-4D97-AF65-F5344CB8AC3E}">
        <p14:creationId xmlns:p14="http://schemas.microsoft.com/office/powerpoint/2010/main" val="262371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143000" y="685800"/>
            <a:ext cx="4571640" cy="3428640"/>
          </a:xfrm>
          <a:prstGeom prst="rect">
            <a:avLst/>
          </a:prstGeom>
        </p:spPr>
      </p:sp>
      <p:sp>
        <p:nvSpPr>
          <p:cNvPr id="46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“mit dem eigenen Körper” -&gt; das wertvollste, was wir haben, ist unser Körper</a:t>
            </a:r>
          </a:p>
          <a:p>
            <a:pPr marL="216000" indent="-216000">
              <a:lnSpc>
                <a:spcPct val="100000"/>
              </a:lnSpc>
            </a:pPr>
            <a:r>
              <a:rPr lang="en-US" sz="2000" b="0" strike="noStrike" spc="-1">
                <a:latin typeface="Arial"/>
              </a:rPr>
              <a:t>Hannah Arendt - Vita Activa</a:t>
            </a:r>
          </a:p>
        </p:txBody>
      </p:sp>
    </p:spTree>
    <p:extLst>
      <p:ext uri="{BB962C8B-B14F-4D97-AF65-F5344CB8AC3E}">
        <p14:creationId xmlns:p14="http://schemas.microsoft.com/office/powerpoint/2010/main" val="365191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5"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6"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0"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1"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33"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4"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5"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6"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7"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8"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3"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5"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48"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2"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3"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4"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8"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1"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2"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4"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5"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9"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0"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72"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3"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4"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5"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6"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7"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2"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4"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87"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2"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3"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7"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0"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1"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3"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4"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6"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8"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9"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11"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2"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3"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4"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5"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6"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1"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3"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26"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1"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2"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6"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0"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2"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3"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5"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7"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8"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50"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1"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2"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3"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4"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5"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0"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2"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65"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0"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1"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3"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4"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5"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9"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1"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2"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4"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6"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7"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9"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0"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1"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2"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3"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4"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2"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3"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270080" y="1638360"/>
            <a:ext cx="10462680" cy="3300120"/>
          </a:xfrm>
          <a:prstGeom prst="rect">
            <a:avLst/>
          </a:prstGeom>
        </p:spPr>
        <p:txBody>
          <a:bodyPr lIns="50760" tIns="50760" rIns="50760" bIns="50760" anchor="b">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 name="PlaceHolder 2"/>
          <p:cNvSpPr>
            <a:spLocks noGrp="1"/>
          </p:cNvSpPr>
          <p:nvPr>
            <p:ph type="body"/>
          </p:nvPr>
        </p:nvSpPr>
        <p:spPr>
          <a:xfrm>
            <a:off x="1270080" y="5041800"/>
            <a:ext cx="10462680" cy="1128240"/>
          </a:xfrm>
          <a:prstGeom prst="rect">
            <a:avLst/>
          </a:prstGeom>
        </p:spPr>
        <p:txBody>
          <a:bodyPr lIns="50760" tIns="50760" rIns="50760" bIns="50760">
            <a:normAutofit fontScale="5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2"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0"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41"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79"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80" name="PlaceHolder 3"/>
          <p:cNvSpPr>
            <a:spLocks noGrp="1"/>
          </p:cNvSpPr>
          <p:nvPr>
            <p:ph type="sldNum"/>
          </p:nvPr>
        </p:nvSpPr>
        <p:spPr>
          <a:xfrm>
            <a:off x="9320040" y="9040320"/>
            <a:ext cx="368280" cy="36036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118"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119" name="PlaceHolder 3"/>
          <p:cNvSpPr>
            <a:spLocks noGrp="1"/>
          </p:cNvSpPr>
          <p:nvPr>
            <p:ph type="sldNum"/>
          </p:nvPr>
        </p:nvSpPr>
        <p:spPr>
          <a:xfrm>
            <a:off x="9320040" y="9040320"/>
            <a:ext cx="3034080" cy="52020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157"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158"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hyperlink" Target="https://www.mcc-berlin.net/fileadmin/data/clock/carbon_clock.htm"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hyperlink" Target="mailto:%20legal_team_fuer_alle@posteo.de" TargetMode="External"/><Relationship Id="rId2" Type="http://schemas.openxmlformats.org/officeDocument/2006/relationships/hyperlink" Target="https://www.ende-gelaende.org/wp-content/uploads/2018/10/Rechtshilfebroschuere_NRW_de.pdf" TargetMode="Externa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hyperlink" Target="https://timeline.com/warren-county-dumping-race-4d8fe8de06c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49145985022_4c1d3790d5_k.jpg"/>
          <p:cNvPicPr/>
          <p:nvPr/>
        </p:nvPicPr>
        <p:blipFill>
          <a:blip r:embed="rId2"/>
          <a:stretch/>
        </p:blipFill>
        <p:spPr>
          <a:xfrm>
            <a:off x="-42480" y="0"/>
            <a:ext cx="13046760" cy="9785160"/>
          </a:xfrm>
          <a:prstGeom prst="rect">
            <a:avLst/>
          </a:prstGeom>
          <a:ln w="12600">
            <a:noFill/>
          </a:ln>
        </p:spPr>
      </p:pic>
      <p:sp>
        <p:nvSpPr>
          <p:cNvPr id="202" name="CustomShape 1"/>
          <p:cNvSpPr/>
          <p:nvPr/>
        </p:nvSpPr>
        <p:spPr>
          <a:xfrm>
            <a:off x="13680" y="8294760"/>
            <a:ext cx="13004280" cy="1179360"/>
          </a:xfrm>
          <a:prstGeom prst="rect">
            <a:avLst/>
          </a:prstGeom>
          <a:solidFill>
            <a:srgbClr val="C7427C"/>
          </a:solidFill>
          <a:ln w="12600">
            <a:noFill/>
          </a:ln>
        </p:spPr>
        <p:style>
          <a:lnRef idx="0">
            <a:scrgbClr r="0" g="0" b="0"/>
          </a:lnRef>
          <a:fillRef idx="0">
            <a:scrgbClr r="0" g="0" b="0"/>
          </a:fillRef>
          <a:effectRef idx="0">
            <a:scrgbClr r="0" g="0" b="0"/>
          </a:effectRef>
          <a:fontRef idx="minor"/>
        </p:style>
      </p:sp>
      <p:sp>
        <p:nvSpPr>
          <p:cNvPr id="203" name="CustomShape 2"/>
          <p:cNvSpPr/>
          <p:nvPr/>
        </p:nvSpPr>
        <p:spPr>
          <a:xfrm>
            <a:off x="2284200" y="8421120"/>
            <a:ext cx="105174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5400" b="0" strike="noStrike" spc="-1">
                <a:solidFill>
                  <a:srgbClr val="FFFFFF"/>
                </a:solidFill>
                <a:latin typeface="Aku &amp; Kamu"/>
                <a:ea typeface="Aku &amp; Kamu"/>
              </a:rPr>
              <a:t>Ende Gelände 23.-28.9.2020</a:t>
            </a:r>
            <a:endParaRPr lang="en-US" sz="5400" b="0" strike="noStrike" spc="-1">
              <a:latin typeface="Arial"/>
            </a:endParaRPr>
          </a:p>
        </p:txBody>
      </p:sp>
      <p:sp>
        <p:nvSpPr>
          <p:cNvPr id="204" name="CustomShape 3"/>
          <p:cNvSpPr/>
          <p:nvPr/>
        </p:nvSpPr>
        <p:spPr>
          <a:xfrm>
            <a:off x="7889760" y="8280000"/>
            <a:ext cx="5127840" cy="2222280"/>
          </a:xfrm>
          <a:prstGeom prst="rect">
            <a:avLst/>
          </a:prstGeom>
          <a:noFill/>
          <a:ln w="12600">
            <a:noFill/>
          </a:ln>
        </p:spPr>
        <p:style>
          <a:lnRef idx="0">
            <a:scrgbClr r="0" g="0" b="0"/>
          </a:lnRef>
          <a:fillRef idx="0">
            <a:scrgbClr r="0" g="0" b="0"/>
          </a:fillRef>
          <a:effectRef idx="0">
            <a:scrgbClr r="0" g="0" b="0"/>
          </a:effectRef>
          <a:fontRef idx="minor"/>
        </p:style>
      </p:sp>
      <p:pic>
        <p:nvPicPr>
          <p:cNvPr id="205" name="Picture 12"/>
          <p:cNvPicPr/>
          <p:nvPr/>
        </p:nvPicPr>
        <p:blipFill>
          <a:blip r:embed="rId3"/>
          <a:stretch/>
        </p:blipFill>
        <p:spPr>
          <a:xfrm>
            <a:off x="173160" y="7580880"/>
            <a:ext cx="2072160" cy="2072160"/>
          </a:xfrm>
          <a:prstGeom prst="rect">
            <a:avLst/>
          </a:prstGeom>
          <a:ln w="12600">
            <a:noFill/>
          </a:ln>
        </p:spPr>
      </p:pic>
      <p:pic>
        <p:nvPicPr>
          <p:cNvPr id="206" name="EG_logo.png"/>
          <p:cNvPicPr/>
          <p:nvPr/>
        </p:nvPicPr>
        <p:blipFill>
          <a:blip r:embed="rId4"/>
          <a:stretch/>
        </p:blipFill>
        <p:spPr>
          <a:xfrm>
            <a:off x="10789560" y="-511200"/>
            <a:ext cx="2522160" cy="252216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9320" y="376200"/>
            <a:ext cx="1310292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55" name="CustomShape 2"/>
          <p:cNvSpPr/>
          <p:nvPr/>
        </p:nvSpPr>
        <p:spPr>
          <a:xfrm>
            <a:off x="523080" y="51048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Dezentrale Aktion im September</a:t>
            </a:r>
            <a:endParaRPr lang="en-US" sz="4800" b="0" strike="noStrike" spc="-1">
              <a:latin typeface="Arial"/>
            </a:endParaRPr>
          </a:p>
        </p:txBody>
      </p:sp>
      <p:sp>
        <p:nvSpPr>
          <p:cNvPr id="256" name="CustomShape 3"/>
          <p:cNvSpPr/>
          <p:nvPr/>
        </p:nvSpPr>
        <p:spPr>
          <a:xfrm>
            <a:off x="523080" y="2386488"/>
            <a:ext cx="11523600" cy="566163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457200" indent="-456840">
              <a:lnSpc>
                <a:spcPct val="100000"/>
              </a:lnSpc>
              <a:buClr>
                <a:srgbClr val="000000"/>
              </a:buClr>
              <a:buFont typeface="StarSymbol"/>
              <a:buChar char="▪"/>
            </a:pPr>
            <a:r>
              <a:rPr lang="en-US" sz="3200" b="0" strike="noStrike" spc="-1" dirty="0">
                <a:solidFill>
                  <a:srgbClr val="000000"/>
                </a:solidFill>
                <a:latin typeface="Frutiger 55 Roman"/>
                <a:ea typeface="Frutiger 55 Roman"/>
              </a:rPr>
              <a:t>Der </a:t>
            </a:r>
            <a:r>
              <a:rPr lang="en-US" sz="3200" b="0" strike="noStrike" spc="-1" dirty="0" err="1">
                <a:solidFill>
                  <a:srgbClr val="000000"/>
                </a:solidFill>
                <a:latin typeface="Frutiger 55 Roman"/>
                <a:ea typeface="Frutiger 55 Roman"/>
              </a:rPr>
              <a:t>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aus</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fossilen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Brennstoffen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ist</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schnellste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Sofortmaßnahme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für</a:t>
            </a:r>
            <a:r>
              <a:rPr lang="en-US" sz="3200" b="0" strike="noStrike" spc="-1" dirty="0">
                <a:solidFill>
                  <a:srgbClr val="000000"/>
                </a:solidFill>
                <a:latin typeface="Frutiger 55 Roman"/>
                <a:ea typeface="Frutiger 55 Roman"/>
              </a:rPr>
              <a:t> den </a:t>
            </a:r>
            <a:r>
              <a:rPr lang="en-US" sz="3200" b="0" strike="noStrike" spc="-1" dirty="0" err="1">
                <a:solidFill>
                  <a:srgbClr val="000000"/>
                </a:solidFill>
                <a:latin typeface="Frutiger 55 Roman"/>
                <a:ea typeface="Frutiger 55 Roman"/>
              </a:rPr>
              <a:t>Klimaschutz</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Doch</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Regierung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versagt</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erneut</a:t>
            </a:r>
            <a:r>
              <a:rPr lang="en-US" sz="3200" b="0" strike="noStrike" spc="-1" dirty="0">
                <a:solidFill>
                  <a:srgbClr val="000000"/>
                </a:solidFill>
                <a:latin typeface="Frutiger 55 Roman"/>
                <a:ea typeface="Frutiger 55 Roman"/>
              </a:rPr>
              <a:t> und </a:t>
            </a:r>
            <a:r>
              <a:rPr lang="en-US" sz="3200" b="0" strike="noStrike" spc="-1" dirty="0" err="1">
                <a:solidFill>
                  <a:srgbClr val="000000"/>
                </a:solidFill>
                <a:latin typeface="Frutiger 55 Roman"/>
                <a:ea typeface="Frutiger 55 Roman"/>
              </a:rPr>
              <a:t>deshalb</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handeln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September </a:t>
            </a:r>
            <a:r>
              <a:rPr lang="en-US" sz="3200" b="0" strike="noStrike" spc="-1" dirty="0" err="1">
                <a:solidFill>
                  <a:srgbClr val="000000"/>
                </a:solidFill>
                <a:latin typeface="Frutiger 55 Roman"/>
                <a:ea typeface="Frutiger 55 Roman"/>
              </a:rPr>
              <a:t>werden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Rheinland</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Kohle</a:t>
            </a:r>
            <a:r>
              <a:rPr lang="en-US" sz="3200" spc="-1" dirty="0">
                <a:solidFill>
                  <a:srgbClr val="000000"/>
                </a:solidFill>
                <a:latin typeface="Frutiger 55 Roman"/>
                <a:ea typeface="Frutiger 55 Roman"/>
              </a:rPr>
              <a:t>- und </a:t>
            </a:r>
            <a:r>
              <a:rPr lang="en-US" sz="3200" spc="-1" dirty="0" err="1">
                <a:solidFill>
                  <a:srgbClr val="000000"/>
                </a:solidFill>
                <a:latin typeface="Frutiger 55 Roman"/>
                <a:ea typeface="Frutiger 55 Roman"/>
              </a:rPr>
              <a:t>Gas</a:t>
            </a:r>
            <a:r>
              <a:rPr lang="en-US" sz="3200" b="0" strike="noStrike" spc="-1" dirty="0" err="1">
                <a:solidFill>
                  <a:srgbClr val="000000"/>
                </a:solidFill>
                <a:latin typeface="Frutiger 55 Roman"/>
                <a:ea typeface="Frutiger 55 Roman"/>
              </a:rPr>
              <a:t>infrastruktur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blockieren</a:t>
            </a:r>
            <a:r>
              <a:rPr lang="en-US" sz="3200" b="0" strike="noStrike" spc="-1" dirty="0">
                <a:solidFill>
                  <a:srgbClr val="000000"/>
                </a:solidFill>
                <a:latin typeface="Frutiger 55 Roman"/>
                <a:ea typeface="Frutiger 55 Roman"/>
              </a:rPr>
              <a:t> und den </a:t>
            </a:r>
            <a:r>
              <a:rPr lang="en-US" sz="3200" b="0" strike="noStrike" spc="-1" dirty="0" err="1">
                <a:solidFill>
                  <a:srgbClr val="000000"/>
                </a:solidFill>
                <a:latin typeface="Frutiger 55 Roman"/>
                <a:ea typeface="Frutiger 55 Roman"/>
              </a:rPr>
              <a:t>Kohleausstieg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selbst</a:t>
            </a:r>
            <a:r>
              <a:rPr lang="en-US" sz="3200" b="0" strike="noStrike" spc="-1" dirty="0">
                <a:solidFill>
                  <a:srgbClr val="000000"/>
                </a:solidFill>
                <a:latin typeface="Frutiger 55 Roman"/>
                <a:ea typeface="Frutiger 55 Roman"/>
              </a:rPr>
              <a:t> in die Hand </a:t>
            </a:r>
            <a:r>
              <a:rPr lang="en-US" sz="3200" b="0" strike="noStrike" spc="-1" dirty="0" err="1">
                <a:solidFill>
                  <a:srgbClr val="000000"/>
                </a:solidFill>
                <a:latin typeface="Frutiger 55 Roman"/>
                <a:ea typeface="Frutiger 55 Roman"/>
              </a:rPr>
              <a:t>nehmen</a:t>
            </a:r>
            <a:r>
              <a:rPr lang="en-US" sz="3200" b="0" strike="noStrike" spc="-1" dirty="0">
                <a:solidFill>
                  <a:srgbClr val="000000"/>
                </a:solidFill>
                <a:latin typeface="Frutiger 55 Roman"/>
                <a:ea typeface="Frutiger 55 Roman"/>
              </a:rPr>
              <a:t>!</a:t>
            </a:r>
            <a:endParaRPr lang="en-US" sz="3200" b="0" strike="noStrike" spc="-1" dirty="0">
              <a:latin typeface="Arial"/>
            </a:endParaRPr>
          </a:p>
          <a:p>
            <a:pPr algn="ctr">
              <a:lnSpc>
                <a:spcPct val="100000"/>
              </a:lnSpc>
            </a:pPr>
            <a:endParaRPr lang="en-US" sz="2600" b="0" strike="noStrike" spc="-1" dirty="0">
              <a:latin typeface="Arial"/>
            </a:endParaRPr>
          </a:p>
          <a:p>
            <a:pPr algn="ctr">
              <a:lnSpc>
                <a:spcPct val="100000"/>
              </a:lnSpc>
            </a:pPr>
            <a:r>
              <a:rPr lang="en-US" sz="4000" b="0" strike="noStrike" spc="-1" dirty="0">
                <a:solidFill>
                  <a:srgbClr val="EF413D"/>
                </a:solidFill>
                <a:latin typeface="Aku &amp; Kamu"/>
                <a:ea typeface="Aku &amp; Kamu"/>
              </a:rPr>
              <a:t>23.-28. September 2020</a:t>
            </a:r>
            <a:endParaRPr lang="en-US" sz="4000" b="0" strike="noStrike" spc="-1" dirty="0">
              <a:latin typeface="Arial"/>
            </a:endParaRPr>
          </a:p>
          <a:p>
            <a:pPr algn="ctr">
              <a:lnSpc>
                <a:spcPct val="100000"/>
              </a:lnSpc>
            </a:pPr>
            <a:r>
              <a:rPr lang="en-US" sz="4000" b="0" strike="noStrike" spc="-1" dirty="0">
                <a:solidFill>
                  <a:srgbClr val="EF413D"/>
                </a:solidFill>
                <a:latin typeface="Aku &amp; Kamu"/>
                <a:ea typeface="Aku &amp; Kamu"/>
              </a:rPr>
              <a:t> (</a:t>
            </a:r>
            <a:r>
              <a:rPr lang="en-US" sz="4000" b="0" strike="noStrike" spc="-1" dirty="0" err="1">
                <a:solidFill>
                  <a:srgbClr val="EF413D"/>
                </a:solidFill>
                <a:latin typeface="Aku &amp; Kamu"/>
                <a:ea typeface="Aku &amp; Kamu"/>
              </a:rPr>
              <a:t>Blockadezeitraum</a:t>
            </a:r>
            <a:r>
              <a:rPr lang="en-US" sz="4000" b="0" strike="noStrike" spc="-1" dirty="0">
                <a:solidFill>
                  <a:srgbClr val="EF413D"/>
                </a:solidFill>
                <a:latin typeface="Aku &amp; Kamu"/>
                <a:ea typeface="Aku &amp; Kamu"/>
              </a:rPr>
              <a:t> 25.-27.)</a:t>
            </a:r>
            <a:endParaRPr lang="en-US" sz="4000" b="0" strike="noStrike" spc="-1" dirty="0">
              <a:latin typeface="Arial"/>
            </a:endParaRPr>
          </a:p>
        </p:txBody>
      </p:sp>
      <p:pic>
        <p:nvPicPr>
          <p:cNvPr id="257" name="Picture 2"/>
          <p:cNvPicPr/>
          <p:nvPr/>
        </p:nvPicPr>
        <p:blipFill>
          <a:blip r:embed="rId2"/>
          <a:stretch/>
        </p:blipFill>
        <p:spPr>
          <a:xfrm>
            <a:off x="0" y="8331120"/>
            <a:ext cx="13004280" cy="1441080"/>
          </a:xfrm>
          <a:prstGeom prst="rect">
            <a:avLst/>
          </a:prstGeom>
          <a:ln w="12600">
            <a:noFill/>
          </a:ln>
        </p:spPr>
      </p:pic>
      <p:pic>
        <p:nvPicPr>
          <p:cNvPr id="258"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0"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Geschichte</a:t>
            </a:r>
            <a:endParaRPr lang="en-US" sz="5400" b="0" strike="noStrike" spc="-1">
              <a:latin typeface="Arial"/>
            </a:endParaRPr>
          </a:p>
        </p:txBody>
      </p:sp>
      <p:pic>
        <p:nvPicPr>
          <p:cNvPr id="261" name="EG_logo.png"/>
          <p:cNvPicPr/>
          <p:nvPr/>
        </p:nvPicPr>
        <p:blipFill>
          <a:blip r:embed="rId2"/>
          <a:stretch/>
        </p:blipFill>
        <p:spPr>
          <a:xfrm>
            <a:off x="10789920" y="-510840"/>
            <a:ext cx="2522160" cy="2522160"/>
          </a:xfrm>
          <a:prstGeom prst="rect">
            <a:avLst/>
          </a:prstGeom>
          <a:ln w="12600">
            <a:noFill/>
          </a:ln>
        </p:spPr>
      </p:pic>
      <p:pic>
        <p:nvPicPr>
          <p:cNvPr id="262" name="moderner Kapitalismus = fossile Energie.png"/>
          <p:cNvPicPr/>
          <p:nvPr/>
        </p:nvPicPr>
        <p:blipFill>
          <a:blip r:embed="rId3"/>
          <a:stretch/>
        </p:blipFill>
        <p:spPr>
          <a:xfrm>
            <a:off x="2002680" y="1915200"/>
            <a:ext cx="8390880" cy="5923080"/>
          </a:xfrm>
          <a:prstGeom prst="rect">
            <a:avLst/>
          </a:prstGeom>
          <a:ln w="12600">
            <a:noFill/>
          </a:ln>
        </p:spPr>
      </p:pic>
      <p:sp>
        <p:nvSpPr>
          <p:cNvPr id="263" name="CustomShape 3"/>
          <p:cNvSpPr/>
          <p:nvPr/>
        </p:nvSpPr>
        <p:spPr>
          <a:xfrm>
            <a:off x="235080" y="8435160"/>
            <a:ext cx="1253412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Aku &amp; Kamu"/>
                <a:ea typeface="Aku &amp; Kamu"/>
              </a:rPr>
              <a:t>→ globaler Norden ist historisch Hauptverursacher der Klimakrise</a:t>
            </a:r>
            <a:endParaRPr lang="en-US" sz="28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5" name="CustomShape 2"/>
          <p:cNvSpPr/>
          <p:nvPr/>
        </p:nvSpPr>
        <p:spPr>
          <a:xfrm>
            <a:off x="545040" y="3870360"/>
            <a:ext cx="11914560" cy="3327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Wer entscheidet, ob die fossilen Ressourcen verbrannt werden?</a:t>
            </a:r>
            <a:endParaRPr lang="en-US" sz="2800" b="0" strike="noStrike" spc="-1">
              <a:latin typeface="Arial"/>
            </a:endParaRPr>
          </a:p>
          <a:p>
            <a:pPr marL="289800" lvl="1"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Wenn Kohle, Öl und Erdgas Privateigentum sind, entscheiden die Eigentümer*innen darüber, also Unternehmen und Staaten</a:t>
            </a:r>
            <a:endParaRPr lang="en-US" sz="2800" b="0" strike="noStrike" spc="-1">
              <a:latin typeface="Arial"/>
            </a:endParaRPr>
          </a:p>
          <a:p>
            <a:pPr marL="289800" lvl="1"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Die Unternehmen und Staaten treffen die Entscheidung über die Ressourcen profitorientiert und nicht gemeinwohlorientiert</a:t>
            </a:r>
            <a:endParaRPr lang="en-US" sz="2800" b="0" strike="noStrike" spc="-1">
              <a:latin typeface="Arial"/>
            </a:endParaRPr>
          </a:p>
        </p:txBody>
      </p:sp>
      <p:sp>
        <p:nvSpPr>
          <p:cNvPr id="266"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PrivatEigentum</a:t>
            </a:r>
            <a:endParaRPr lang="en-US" sz="5400" b="0" strike="noStrike" spc="-1">
              <a:latin typeface="Arial"/>
            </a:endParaRPr>
          </a:p>
        </p:txBody>
      </p:sp>
      <p:pic>
        <p:nvPicPr>
          <p:cNvPr id="267" name="EG_logo.png"/>
          <p:cNvPicPr/>
          <p:nvPr/>
        </p:nvPicPr>
        <p:blipFill>
          <a:blip r:embed="rId2"/>
          <a:stretch/>
        </p:blipFill>
        <p:spPr>
          <a:xfrm>
            <a:off x="10789920" y="-510840"/>
            <a:ext cx="2522160" cy="2522160"/>
          </a:xfrm>
          <a:prstGeom prst="rect">
            <a:avLst/>
          </a:prstGeom>
          <a:ln w="126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9" name="CustomShape 2"/>
          <p:cNvSpPr/>
          <p:nvPr/>
        </p:nvSpPr>
        <p:spPr>
          <a:xfrm>
            <a:off x="1246680" y="3622680"/>
            <a:ext cx="5293440" cy="5893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3200" b="0" strike="noStrike" spc="72">
                <a:solidFill>
                  <a:srgbClr val="000000"/>
                </a:solidFill>
                <a:latin typeface="Aku &amp; Kamu"/>
                <a:ea typeface="Aku &amp; Kamu"/>
              </a:rPr>
              <a:t>Hört sich alles übel an</a:t>
            </a:r>
            <a:endParaRPr lang="en-US" sz="3200" b="0" strike="noStrike" spc="-1">
              <a:latin typeface="Arial"/>
            </a:endParaRPr>
          </a:p>
        </p:txBody>
      </p:sp>
      <p:sp>
        <p:nvSpPr>
          <p:cNvPr id="270"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aha…</a:t>
            </a:r>
            <a:endParaRPr lang="en-US" sz="5400" b="0" strike="noStrike" spc="-1">
              <a:latin typeface="Arial"/>
            </a:endParaRPr>
          </a:p>
        </p:txBody>
      </p:sp>
      <p:pic>
        <p:nvPicPr>
          <p:cNvPr id="271" name="EG_logo.png"/>
          <p:cNvPicPr/>
          <p:nvPr/>
        </p:nvPicPr>
        <p:blipFill>
          <a:blip r:embed="rId2"/>
          <a:stretch/>
        </p:blipFill>
        <p:spPr>
          <a:xfrm>
            <a:off x="10789920" y="-510840"/>
            <a:ext cx="2522160" cy="2522160"/>
          </a:xfrm>
          <a:prstGeom prst="rect">
            <a:avLst/>
          </a:prstGeom>
          <a:ln w="12600">
            <a:noFill/>
          </a:ln>
        </p:spPr>
      </p:pic>
      <p:sp>
        <p:nvSpPr>
          <p:cNvPr id="272" name="CustomShape 4"/>
          <p:cNvSpPr/>
          <p:nvPr/>
        </p:nvSpPr>
        <p:spPr>
          <a:xfrm>
            <a:off x="7069320" y="7199280"/>
            <a:ext cx="3111120" cy="5893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3200" b="0" strike="noStrike" spc="72">
                <a:solidFill>
                  <a:srgbClr val="000000"/>
                </a:solidFill>
                <a:latin typeface="Aku &amp; Kamu"/>
                <a:ea typeface="Aku &amp; Kamu"/>
              </a:rPr>
              <a:t>… und jetzt?</a:t>
            </a:r>
            <a:endParaRPr lang="en-US" sz="32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1"/>
          <p:cNvPicPr/>
          <p:nvPr/>
        </p:nvPicPr>
        <p:blipFill>
          <a:blip r:embed="rId2"/>
          <a:stretch/>
        </p:blipFill>
        <p:spPr>
          <a:xfrm>
            <a:off x="2691720" y="2745000"/>
            <a:ext cx="7500240" cy="5866200"/>
          </a:xfrm>
          <a:prstGeom prst="rect">
            <a:avLst/>
          </a:prstGeom>
          <a:ln w="12600">
            <a:noFill/>
          </a:ln>
        </p:spPr>
      </p:pic>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836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Braunkohle in Deutschland</a:t>
            </a:r>
            <a:endParaRPr lang="en-US" sz="4800" b="0" strike="noStrike" spc="-1">
              <a:latin typeface="Arial"/>
            </a:endParaRPr>
          </a:p>
        </p:txBody>
      </p:sp>
      <p:pic>
        <p:nvPicPr>
          <p:cNvPr id="276"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Braunkohle-Weltmeister</a:t>
            </a:r>
            <a:endParaRPr lang="en-US" sz="4800" b="0" strike="noStrike" spc="-1">
              <a:latin typeface="Arial"/>
            </a:endParaRPr>
          </a:p>
        </p:txBody>
      </p:sp>
      <p:grpSp>
        <p:nvGrpSpPr>
          <p:cNvPr id="279" name="Group 3"/>
          <p:cNvGrpSpPr/>
          <p:nvPr/>
        </p:nvGrpSpPr>
        <p:grpSpPr>
          <a:xfrm>
            <a:off x="5901840" y="2990880"/>
            <a:ext cx="6765480" cy="5760720"/>
            <a:chOff x="5901840" y="2990880"/>
            <a:chExt cx="6765480" cy="5760720"/>
          </a:xfrm>
        </p:grpSpPr>
        <p:sp>
          <p:nvSpPr>
            <p:cNvPr id="280" name="CustomShape 4"/>
            <p:cNvSpPr/>
            <p:nvPr/>
          </p:nvSpPr>
          <p:spPr>
            <a:xfrm>
              <a:off x="5901840" y="2990880"/>
              <a:ext cx="6765480" cy="5760720"/>
            </a:xfrm>
            <a:prstGeom prst="rect">
              <a:avLst/>
            </a:prstGeom>
            <a:noFill/>
            <a:ln w="12600">
              <a:noFill/>
            </a:ln>
          </p:spPr>
          <p:style>
            <a:lnRef idx="0">
              <a:scrgbClr r="0" g="0" b="0"/>
            </a:lnRef>
            <a:fillRef idx="0">
              <a:scrgbClr r="0" g="0" b="0"/>
            </a:fillRef>
            <a:effectRef idx="0">
              <a:scrgbClr r="0" g="0" b="0"/>
            </a:effectRef>
            <a:fontRef idx="minor"/>
          </p:style>
        </p:sp>
        <p:pic>
          <p:nvPicPr>
            <p:cNvPr id="281" name="image11.png"/>
            <p:cNvPicPr/>
            <p:nvPr/>
          </p:nvPicPr>
          <p:blipFill>
            <a:blip r:embed="rId2"/>
            <a:stretch/>
          </p:blipFill>
          <p:spPr>
            <a:xfrm>
              <a:off x="5901840" y="2990880"/>
              <a:ext cx="6765480" cy="5760720"/>
            </a:xfrm>
            <a:prstGeom prst="rect">
              <a:avLst/>
            </a:prstGeom>
            <a:ln w="12600">
              <a:noFill/>
            </a:ln>
          </p:spPr>
        </p:pic>
      </p:grpSp>
      <p:grpSp>
        <p:nvGrpSpPr>
          <p:cNvPr id="282" name="Group 5"/>
          <p:cNvGrpSpPr/>
          <p:nvPr/>
        </p:nvGrpSpPr>
        <p:grpSpPr>
          <a:xfrm>
            <a:off x="6070680" y="8871120"/>
            <a:ext cx="6765480" cy="456840"/>
            <a:chOff x="6070680" y="8871120"/>
            <a:chExt cx="6765480" cy="456840"/>
          </a:xfrm>
        </p:grpSpPr>
        <p:sp>
          <p:nvSpPr>
            <p:cNvPr id="283" name="CustomShape 6"/>
            <p:cNvSpPr/>
            <p:nvPr/>
          </p:nvSpPr>
          <p:spPr>
            <a:xfrm>
              <a:off x="6070680" y="8871120"/>
              <a:ext cx="6765480" cy="456840"/>
            </a:xfrm>
            <a:prstGeom prst="rect">
              <a:avLst/>
            </a:prstGeom>
            <a:noFill/>
            <a:ln w="12600">
              <a:noFill/>
            </a:ln>
          </p:spPr>
          <p:style>
            <a:lnRef idx="0">
              <a:scrgbClr r="0" g="0" b="0"/>
            </a:lnRef>
            <a:fillRef idx="0">
              <a:scrgbClr r="0" g="0" b="0"/>
            </a:fillRef>
            <a:effectRef idx="0">
              <a:scrgbClr r="0" g="0" b="0"/>
            </a:effectRef>
            <a:fontRef idx="minor"/>
          </p:style>
        </p:sp>
        <p:pic>
          <p:nvPicPr>
            <p:cNvPr id="284" name="image12.png"/>
            <p:cNvPicPr/>
            <p:nvPr/>
          </p:nvPicPr>
          <p:blipFill>
            <a:blip r:embed="rId3"/>
            <a:stretch/>
          </p:blipFill>
          <p:spPr>
            <a:xfrm>
              <a:off x="6070680" y="8871120"/>
              <a:ext cx="6765480" cy="456840"/>
            </a:xfrm>
            <a:prstGeom prst="rect">
              <a:avLst/>
            </a:prstGeom>
            <a:ln w="12600">
              <a:noFill/>
            </a:ln>
          </p:spPr>
        </p:pic>
      </p:grpSp>
      <p:pic>
        <p:nvPicPr>
          <p:cNvPr id="285" name="EG_logo.png"/>
          <p:cNvPicPr/>
          <p:nvPr/>
        </p:nvPicPr>
        <p:blipFill>
          <a:blip r:embed="rId4"/>
          <a:stretch/>
        </p:blipFill>
        <p:spPr>
          <a:xfrm>
            <a:off x="10789560" y="-511200"/>
            <a:ext cx="2522160" cy="2522160"/>
          </a:xfrm>
          <a:prstGeom prst="rect">
            <a:avLst/>
          </a:prstGeom>
          <a:ln w="12600">
            <a:noFill/>
          </a:ln>
        </p:spPr>
      </p:pic>
      <p:sp>
        <p:nvSpPr>
          <p:cNvPr id="286" name="TextShape 7"/>
          <p:cNvSpPr txBox="1"/>
          <p:nvPr/>
        </p:nvSpPr>
        <p:spPr>
          <a:xfrm>
            <a:off x="491040" y="4023360"/>
            <a:ext cx="5178240" cy="3087000"/>
          </a:xfrm>
          <a:prstGeom prst="rect">
            <a:avLst/>
          </a:prstGeom>
          <a:noFill/>
          <a:ln>
            <a:noFill/>
          </a:ln>
        </p:spPr>
        <p:txBody>
          <a:bodyPr lIns="90000" tIns="45000" rIns="90000" bIns="45000">
            <a:spAutoFit/>
          </a:bodyPr>
          <a:lstStyle/>
          <a:p>
            <a:pPr algn="ctr">
              <a:lnSpc>
                <a:spcPct val="100000"/>
              </a:lnSpc>
            </a:pPr>
            <a:r>
              <a:rPr lang="en-US" sz="2800" b="0" strike="noStrike" spc="-148">
                <a:solidFill>
                  <a:srgbClr val="000000"/>
                </a:solidFill>
                <a:latin typeface="Frutiger 55 Roman"/>
                <a:ea typeface="Frutiger 55 Roman"/>
              </a:rPr>
              <a:t>Von wegen Vorreiter*in</a:t>
            </a:r>
            <a:br/>
            <a:r>
              <a:rPr lang="en-US" sz="2800" b="0" strike="noStrike" spc="-148">
                <a:solidFill>
                  <a:srgbClr val="000000"/>
                </a:solidFill>
                <a:latin typeface="Frutiger 55 Roman"/>
                <a:ea typeface="Frutiger 55 Roman"/>
              </a:rPr>
              <a:t>bei der Energiewende:</a:t>
            </a: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r>
              <a:rPr lang="en-US" sz="2800" b="0" strike="noStrike" spc="-148">
                <a:solidFill>
                  <a:srgbClr val="C06616"/>
                </a:solidFill>
                <a:latin typeface="Aku &amp; Kamu"/>
                <a:ea typeface="Aku &amp; Kamu"/>
              </a:rPr>
              <a:t>Deutschland ist der </a:t>
            </a:r>
            <a:br/>
            <a:r>
              <a:rPr lang="en-US" sz="2800" b="0" strike="noStrike" spc="-148">
                <a:solidFill>
                  <a:srgbClr val="C06616"/>
                </a:solidFill>
                <a:latin typeface="Aku &amp; Kamu"/>
                <a:ea typeface="Aku &amp; Kamu"/>
              </a:rPr>
              <a:t>weltweit größte Förderer </a:t>
            </a:r>
            <a:br/>
            <a:r>
              <a:rPr lang="en-US" sz="2800" b="0" strike="noStrike" spc="-148">
                <a:solidFill>
                  <a:srgbClr val="C06616"/>
                </a:solidFill>
                <a:latin typeface="Aku &amp; Kamu"/>
                <a:ea typeface="Aku &amp; Kamu"/>
              </a:rPr>
              <a:t>von Braunkohle!</a:t>
            </a:r>
            <a:endParaRPr lang="en-US" sz="2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8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CO2-Europameister</a:t>
            </a:r>
            <a:endParaRPr lang="en-US" sz="4800" b="0" strike="noStrike" spc="-1">
              <a:latin typeface="Arial"/>
            </a:endParaRPr>
          </a:p>
        </p:txBody>
      </p:sp>
      <p:pic>
        <p:nvPicPr>
          <p:cNvPr id="289" name="10 größte CO2 Quellen Europas.png"/>
          <p:cNvPicPr/>
          <p:nvPr/>
        </p:nvPicPr>
        <p:blipFill>
          <a:blip r:embed="rId2"/>
          <a:stretch/>
        </p:blipFill>
        <p:spPr>
          <a:xfrm>
            <a:off x="814680" y="2630520"/>
            <a:ext cx="11254320" cy="5510520"/>
          </a:xfrm>
          <a:prstGeom prst="rect">
            <a:avLst/>
          </a:prstGeom>
          <a:ln w="12600">
            <a:noFill/>
          </a:ln>
        </p:spPr>
      </p:pic>
      <p:pic>
        <p:nvPicPr>
          <p:cNvPr id="290"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92" name="CustomShape 2"/>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Anstieg Stromexport</a:t>
            </a:r>
            <a:endParaRPr lang="en-US" sz="5400" b="0" strike="noStrike" spc="-1">
              <a:latin typeface="Arial"/>
            </a:endParaRPr>
          </a:p>
        </p:txBody>
      </p:sp>
      <p:pic>
        <p:nvPicPr>
          <p:cNvPr id="293" name="EG_logo.png"/>
          <p:cNvPicPr/>
          <p:nvPr/>
        </p:nvPicPr>
        <p:blipFill>
          <a:blip r:embed="rId2"/>
          <a:stretch/>
        </p:blipFill>
        <p:spPr>
          <a:xfrm>
            <a:off x="10789920" y="-510840"/>
            <a:ext cx="2522160" cy="2522160"/>
          </a:xfrm>
          <a:prstGeom prst="rect">
            <a:avLst/>
          </a:prstGeom>
          <a:ln w="12600">
            <a:noFill/>
          </a:ln>
        </p:spPr>
      </p:pic>
      <p:sp>
        <p:nvSpPr>
          <p:cNvPr id="294" name="CustomShape 3"/>
          <p:cNvSpPr/>
          <p:nvPr/>
        </p:nvSpPr>
        <p:spPr>
          <a:xfrm>
            <a:off x="862200" y="2360880"/>
            <a:ext cx="7972200" cy="894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2600" b="0" strike="noStrike" spc="60">
                <a:solidFill>
                  <a:srgbClr val="000000"/>
                </a:solidFill>
                <a:latin typeface="Aku &amp; Kamu"/>
                <a:ea typeface="Aku &amp; Kamu"/>
              </a:rPr>
              <a:t>seit 2011 geht die Schere immer weiter auf:</a:t>
            </a:r>
            <a:endParaRPr lang="en-US" sz="2600" b="0" strike="noStrike" spc="-1">
              <a:latin typeface="Arial"/>
            </a:endParaRPr>
          </a:p>
          <a:p>
            <a:pPr>
              <a:lnSpc>
                <a:spcPct val="100000"/>
              </a:lnSpc>
            </a:pPr>
            <a:r>
              <a:rPr lang="en-US" sz="2600" b="0" strike="noStrike" spc="60">
                <a:solidFill>
                  <a:srgbClr val="000000"/>
                </a:solidFill>
                <a:latin typeface="Aku &amp; Kamu"/>
                <a:ea typeface="Aku &amp; Kamu"/>
              </a:rPr>
              <a:t>Stromerzeugung &amp; Stromverbrauch</a:t>
            </a:r>
            <a:endParaRPr lang="en-US" sz="2600" b="0" strike="noStrike" spc="-1">
              <a:latin typeface="Arial"/>
            </a:endParaRPr>
          </a:p>
        </p:txBody>
      </p:sp>
      <p:sp>
        <p:nvSpPr>
          <p:cNvPr id="295" name="CustomShape 4"/>
          <p:cNvSpPr/>
          <p:nvPr/>
        </p:nvSpPr>
        <p:spPr>
          <a:xfrm>
            <a:off x="11247480" y="4643640"/>
            <a:ext cx="1121400" cy="516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2800" b="0" strike="noStrike" spc="-1">
                <a:solidFill>
                  <a:srgbClr val="64B9E4"/>
                </a:solidFill>
                <a:latin typeface="Aku &amp; Kamu"/>
                <a:ea typeface="Aku &amp; Kamu"/>
              </a:rPr>
              <a:t>Export</a:t>
            </a:r>
            <a:endParaRPr lang="en-US" sz="2800" b="0" strike="noStrike" spc="-1">
              <a:latin typeface="Arial"/>
            </a:endParaRPr>
          </a:p>
        </p:txBody>
      </p:sp>
      <p:pic>
        <p:nvPicPr>
          <p:cNvPr id="296" name="200826 Anstieg Stromexport.png"/>
          <p:cNvPicPr/>
          <p:nvPr/>
        </p:nvPicPr>
        <p:blipFill>
          <a:blip r:embed="rId3"/>
          <a:stretch/>
        </p:blipFill>
        <p:spPr>
          <a:xfrm>
            <a:off x="921960" y="3619080"/>
            <a:ext cx="10173240" cy="4527360"/>
          </a:xfrm>
          <a:prstGeom prst="rect">
            <a:avLst/>
          </a:prstGeom>
          <a:ln w="12600">
            <a:noFill/>
          </a:ln>
        </p:spPr>
      </p:pic>
      <p:sp>
        <p:nvSpPr>
          <p:cNvPr id="297" name="CustomShape 5"/>
          <p:cNvSpPr/>
          <p:nvPr/>
        </p:nvSpPr>
        <p:spPr>
          <a:xfrm>
            <a:off x="545040" y="8604360"/>
            <a:ext cx="119145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4300"/>
              </a:spcBef>
            </a:pPr>
            <a:r>
              <a:rPr lang="en-US" sz="2200" b="0" strike="noStrike" spc="46">
                <a:solidFill>
                  <a:srgbClr val="000000"/>
                </a:solidFill>
                <a:latin typeface="Frutiger 55 Roman"/>
                <a:ea typeface="Frutiger 55 Roman"/>
              </a:rPr>
              <a:t>54 TWh Strom entspricht ca. der Energiemenge, die von den 2 größten Kohlekraftwerken in Deutschland generiert wird (Neurath &amp; Niederaußem)</a:t>
            </a:r>
            <a:endParaRPr lang="en-US" sz="22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99"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Realpolitische Situation</a:t>
            </a:r>
            <a:endParaRPr lang="en-US" sz="4800" b="0" strike="noStrike" spc="-1">
              <a:latin typeface="Arial"/>
            </a:endParaRPr>
          </a:p>
        </p:txBody>
      </p:sp>
      <p:sp>
        <p:nvSpPr>
          <p:cNvPr id="300" name="CustomShape 3"/>
          <p:cNvSpPr/>
          <p:nvPr/>
        </p:nvSpPr>
        <p:spPr>
          <a:xfrm>
            <a:off x="522000" y="2173320"/>
            <a:ext cx="11914560" cy="68508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Pariser Klimaschutzabkommen 2015 </a:t>
            </a:r>
            <a:br/>
            <a:r>
              <a:rPr lang="en-US" sz="2600" b="0" strike="noStrike" spc="55">
                <a:solidFill>
                  <a:srgbClr val="000000"/>
                </a:solidFill>
                <a:latin typeface="Frutiger 55 Roman"/>
                <a:ea typeface="Frutiger 55 Roman"/>
              </a:rPr>
              <a:t>= freiwillige Selbstverpflichtung </a:t>
            </a:r>
            <a:br/>
            <a:r>
              <a:rPr lang="en-US" sz="2600" b="0" strike="noStrike" spc="55">
                <a:solidFill>
                  <a:srgbClr val="000000"/>
                </a:solidFill>
                <a:latin typeface="Frutiger 55 Roman"/>
                <a:ea typeface="Frutiger 55 Roman"/>
              </a:rPr>
              <a:t>= wirkungslose Symbolpolitik</a:t>
            </a:r>
            <a:endParaRPr lang="en-US" sz="2600" b="0" strike="noStrike" spc="-1">
              <a:latin typeface="Arial"/>
            </a:endParaRPr>
          </a:p>
          <a:p>
            <a:pPr>
              <a:lnSpc>
                <a:spcPct val="100000"/>
              </a:lnSpc>
              <a:spcBef>
                <a:spcPts val="1001"/>
              </a:spcBef>
            </a:pPr>
            <a:endParaRPr lang="en-US" sz="2600" b="0" strike="noStrike" spc="-1">
              <a:latin typeface="Arial"/>
            </a:endParaRPr>
          </a:p>
          <a:p>
            <a:pPr marL="290160"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Kohle”einstiegs”gesetz vom Juli 2020</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Kohleausstieg erst 2038</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über 4 Milliarden für die Konzerne</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künstliche Verlangsamung des Ausstiegs</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NOCH spätere Taktung des Abschaltens, </a:t>
            </a:r>
            <a:br/>
            <a:r>
              <a:rPr lang="en-US" sz="2600" b="0" strike="noStrike" spc="55">
                <a:solidFill>
                  <a:srgbClr val="000000"/>
                </a:solidFill>
                <a:latin typeface="Frutiger 55 Roman"/>
                <a:ea typeface="Frutiger 55 Roman"/>
              </a:rPr>
              <a:t>als die Kohlekommission empfohlen hat </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 Mehrheit der Dreckschleudern wird erst </a:t>
            </a:r>
            <a:br/>
            <a:r>
              <a:rPr lang="en-US" sz="2600" b="0" strike="noStrike" spc="55">
                <a:solidFill>
                  <a:srgbClr val="000000"/>
                </a:solidFill>
                <a:latin typeface="Frutiger 55 Roman"/>
                <a:ea typeface="Frutiger 55 Roman"/>
              </a:rPr>
              <a:t>in den letzten Jahren abgeschaltet</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knapp 40 Milliarden “Strukturförderung"</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z.B. für Autobahnen und anderen Quatsch</a:t>
            </a:r>
            <a:endParaRPr lang="en-US" sz="2600" b="0" strike="noStrike" spc="-1">
              <a:latin typeface="Arial"/>
            </a:endParaRPr>
          </a:p>
        </p:txBody>
      </p:sp>
      <p:pic>
        <p:nvPicPr>
          <p:cNvPr id="301"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303"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FAZIT</a:t>
            </a:r>
            <a:endParaRPr lang="en-US" sz="4800" b="0" strike="noStrike" spc="-1">
              <a:latin typeface="Arial"/>
            </a:endParaRPr>
          </a:p>
        </p:txBody>
      </p:sp>
      <p:sp>
        <p:nvSpPr>
          <p:cNvPr id="304" name="CustomShape 3"/>
          <p:cNvSpPr/>
          <p:nvPr/>
        </p:nvSpPr>
        <p:spPr>
          <a:xfrm>
            <a:off x="545040" y="2860200"/>
            <a:ext cx="11914560" cy="5049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Kapitalismus = grenzenloses Wachstum </a:t>
            </a: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ohne Rücksicht auf Nachhaltigkeit &amp; Generationengerechtigkeit</a:t>
            </a: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schneller Profit &amp; Ausbeutung</a:t>
            </a: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kein bedürfnisorientiertes Wirtschaften</a:t>
            </a: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1">
                <a:solidFill>
                  <a:srgbClr val="000000"/>
                </a:solidFill>
                <a:latin typeface="Frutiger 55 Roman"/>
                <a:ea typeface="Frutiger 55 Roman"/>
              </a:rPr>
              <a:t>planet mit </a:t>
            </a:r>
            <a:r>
              <a:rPr lang="en-US" sz="2800" b="0" strike="noStrike" spc="63">
                <a:solidFill>
                  <a:srgbClr val="000000"/>
                </a:solidFill>
                <a:latin typeface="Frutiger 55 Roman"/>
                <a:ea typeface="Frutiger 55 Roman"/>
              </a:rPr>
              <a:t>begrenzten Ressourcen </a:t>
            </a:r>
            <a:endParaRPr lang="en-US" sz="2800" b="0" strike="noStrike" spc="-1">
              <a:latin typeface="Arial"/>
            </a:endParaRPr>
          </a:p>
          <a:p>
            <a:pPr>
              <a:lnSpc>
                <a:spcPct val="100000"/>
              </a:lnSpc>
              <a:spcBef>
                <a:spcPts val="1001"/>
              </a:spcBef>
            </a:pPr>
            <a:r>
              <a:rPr lang="en-US" sz="2800" b="0" strike="noStrike" spc="63">
                <a:solidFill>
                  <a:srgbClr val="000000"/>
                </a:solidFill>
                <a:latin typeface="Aku &amp; Kamu"/>
                <a:ea typeface="Aku &amp; Kamu"/>
              </a:rPr>
              <a:t>► SYSTEM SELBSTZERSTÖRERISCH</a:t>
            </a:r>
            <a:endParaRPr lang="en-US" sz="2800" b="0" strike="noStrike" spc="-1">
              <a:latin typeface="Arial"/>
            </a:endParaRPr>
          </a:p>
          <a:p>
            <a:pPr>
              <a:lnSpc>
                <a:spcPct val="100000"/>
              </a:lnSpc>
              <a:spcBef>
                <a:spcPts val="1001"/>
              </a:spcBef>
            </a:pP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1">
                <a:solidFill>
                  <a:srgbClr val="000000"/>
                </a:solidFill>
                <a:latin typeface="Frutiger 55 Roman"/>
                <a:ea typeface="Frutiger 55 Roman"/>
              </a:rPr>
              <a:t>Ressourcen müssen demokratisiert werden</a:t>
            </a: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1">
                <a:solidFill>
                  <a:srgbClr val="000000"/>
                </a:solidFill>
                <a:latin typeface="Frutiger 55 Roman"/>
                <a:ea typeface="Frutiger 55 Roman"/>
              </a:rPr>
              <a:t>Besetzung ist “Enteignung mit unseren Körpern”</a:t>
            </a:r>
            <a:endParaRPr lang="en-US" sz="2800" b="0" strike="noStrike" spc="-1">
              <a:latin typeface="Arial"/>
            </a:endParaRPr>
          </a:p>
        </p:txBody>
      </p:sp>
      <p:sp>
        <p:nvSpPr>
          <p:cNvPr id="305" name="CustomShape 4"/>
          <p:cNvSpPr/>
          <p:nvPr/>
        </p:nvSpPr>
        <p:spPr>
          <a:xfrm>
            <a:off x="612720" y="8647560"/>
            <a:ext cx="11548800" cy="588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3200" b="0" strike="noStrike" spc="66">
                <a:solidFill>
                  <a:srgbClr val="945200"/>
                </a:solidFill>
                <a:latin typeface="Lucida Grande"/>
                <a:ea typeface="Lucida Grande"/>
              </a:rPr>
              <a:t>► </a:t>
            </a:r>
            <a:r>
              <a:rPr lang="en-US" sz="3200" b="0" strike="noStrike" spc="66">
                <a:solidFill>
                  <a:srgbClr val="945200"/>
                </a:solidFill>
                <a:latin typeface="Aku &amp; Kamu"/>
                <a:ea typeface="Aku &amp; Kamu"/>
              </a:rPr>
              <a:t>SYSTEMwandel statt klimawandel !</a:t>
            </a:r>
            <a:endParaRPr lang="en-US" sz="3200" b="0" strike="noStrike" spc="-1">
              <a:latin typeface="Arial"/>
            </a:endParaRPr>
          </a:p>
        </p:txBody>
      </p:sp>
      <p:pic>
        <p:nvPicPr>
          <p:cNvPr id="306"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0" y="2387160"/>
            <a:ext cx="13026600" cy="158256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08" name="CustomShape 2"/>
          <p:cNvSpPr/>
          <p:nvPr/>
        </p:nvSpPr>
        <p:spPr>
          <a:xfrm>
            <a:off x="513000" y="2518200"/>
            <a:ext cx="8041320" cy="1319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dirty="0" err="1">
                <a:solidFill>
                  <a:srgbClr val="FFFFFF"/>
                </a:solidFill>
                <a:latin typeface="Aku &amp; Kamu"/>
                <a:ea typeface="Aku &amp; Kamu"/>
              </a:rPr>
              <a:t>Verkohlte</a:t>
            </a:r>
            <a:r>
              <a:rPr lang="en-US" sz="8000" b="0" strike="noStrike" spc="-1" dirty="0">
                <a:solidFill>
                  <a:srgbClr val="FFFFFF"/>
                </a:solidFill>
                <a:latin typeface="Aku &amp; Kamu"/>
                <a:ea typeface="Aku &amp; Kamu"/>
              </a:rPr>
              <a:t> Welt</a:t>
            </a:r>
            <a:endParaRPr lang="en-US" sz="8000" b="0" strike="noStrike" spc="-1" dirty="0">
              <a:latin typeface="Arial"/>
            </a:endParaRPr>
          </a:p>
        </p:txBody>
      </p:sp>
      <p:sp>
        <p:nvSpPr>
          <p:cNvPr id="209" name="CustomShape 3"/>
          <p:cNvSpPr/>
          <p:nvPr/>
        </p:nvSpPr>
        <p:spPr>
          <a:xfrm>
            <a:off x="572040" y="492480"/>
            <a:ext cx="6378840" cy="1441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800" b="0" strike="noStrike" spc="-1">
                <a:solidFill>
                  <a:srgbClr val="000000"/>
                </a:solidFill>
                <a:latin typeface="Aku &amp; Kamu"/>
                <a:ea typeface="Aku &amp; Kamu"/>
              </a:rPr>
              <a:t>Gliederung</a:t>
            </a:r>
            <a:endParaRPr lang="en-US" sz="8800" b="0" strike="noStrike" spc="-1">
              <a:latin typeface="Arial"/>
            </a:endParaRPr>
          </a:p>
        </p:txBody>
      </p:sp>
      <p:sp>
        <p:nvSpPr>
          <p:cNvPr id="210" name="CustomShape 4"/>
          <p:cNvSpPr/>
          <p:nvPr/>
        </p:nvSpPr>
        <p:spPr>
          <a:xfrm>
            <a:off x="0" y="4286520"/>
            <a:ext cx="13004280" cy="15926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211" name="CustomShape 5"/>
          <p:cNvSpPr/>
          <p:nvPr/>
        </p:nvSpPr>
        <p:spPr>
          <a:xfrm>
            <a:off x="513000" y="4421880"/>
            <a:ext cx="738972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Ende Gelände</a:t>
            </a:r>
            <a:endParaRPr lang="en-US" sz="8000" b="0" strike="noStrike" spc="-1">
              <a:latin typeface="Arial"/>
            </a:endParaRPr>
          </a:p>
        </p:txBody>
      </p:sp>
      <p:sp>
        <p:nvSpPr>
          <p:cNvPr id="212" name="CustomShape 6"/>
          <p:cNvSpPr/>
          <p:nvPr/>
        </p:nvSpPr>
        <p:spPr>
          <a:xfrm>
            <a:off x="0" y="7972920"/>
            <a:ext cx="13004280" cy="158256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13" name="CustomShape 7"/>
          <p:cNvSpPr/>
          <p:nvPr/>
        </p:nvSpPr>
        <p:spPr>
          <a:xfrm>
            <a:off x="553320" y="8104680"/>
            <a:ext cx="670392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Werde Aktiv</a:t>
            </a:r>
            <a:endParaRPr lang="en-US" sz="8000" b="0" strike="noStrike" spc="-1">
              <a:latin typeface="Arial"/>
            </a:endParaRPr>
          </a:p>
        </p:txBody>
      </p:sp>
      <p:pic>
        <p:nvPicPr>
          <p:cNvPr id="214" name="Picture 12"/>
          <p:cNvPicPr/>
          <p:nvPr/>
        </p:nvPicPr>
        <p:blipFill>
          <a:blip r:embed="rId2"/>
          <a:stretch/>
        </p:blipFill>
        <p:spPr>
          <a:xfrm>
            <a:off x="9875880" y="0"/>
            <a:ext cx="3099960" cy="3099960"/>
          </a:xfrm>
          <a:prstGeom prst="rect">
            <a:avLst/>
          </a:prstGeom>
          <a:ln w="12600">
            <a:noFill/>
          </a:ln>
        </p:spPr>
      </p:pic>
      <p:sp>
        <p:nvSpPr>
          <p:cNvPr id="215" name="CustomShape 8"/>
          <p:cNvSpPr/>
          <p:nvPr/>
        </p:nvSpPr>
        <p:spPr>
          <a:xfrm>
            <a:off x="-49320" y="6130080"/>
            <a:ext cx="13102920" cy="159192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216" name="CustomShape 9"/>
          <p:cNvSpPr/>
          <p:nvPr/>
        </p:nvSpPr>
        <p:spPr>
          <a:xfrm>
            <a:off x="533160" y="6326280"/>
            <a:ext cx="1011168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Alle Dörfer Bleiben</a:t>
            </a:r>
            <a:endParaRPr lang="en-US" sz="80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6C76EDC-07A9-40B8-83B2-9D2E27C42E09}"/>
              </a:ext>
            </a:extLst>
          </p:cNvPr>
          <p:cNvPicPr>
            <a:picLocks noChangeAspect="1"/>
          </p:cNvPicPr>
          <p:nvPr/>
        </p:nvPicPr>
        <p:blipFill>
          <a:blip r:embed="rId2"/>
          <a:stretch>
            <a:fillRect/>
          </a:stretch>
        </p:blipFill>
        <p:spPr>
          <a:xfrm>
            <a:off x="28080" y="0"/>
            <a:ext cx="13004280" cy="9753210"/>
          </a:xfrm>
          <a:prstGeom prst="rect">
            <a:avLst/>
          </a:prstGeom>
        </p:spPr>
      </p:pic>
      <p:sp>
        <p:nvSpPr>
          <p:cNvPr id="218" name="CustomShape 1"/>
          <p:cNvSpPr/>
          <p:nvPr/>
        </p:nvSpPr>
        <p:spPr>
          <a:xfrm>
            <a:off x="-28440" y="7961760"/>
            <a:ext cx="13061520" cy="145872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224005"/>
            <a:ext cx="13004280" cy="93350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5400" b="0" strike="noStrike" spc="-1" dirty="0" err="1">
                <a:solidFill>
                  <a:srgbClr val="FFFFFF"/>
                </a:solidFill>
                <a:latin typeface="Aku &amp; Kamu"/>
                <a:ea typeface="Aku &amp; Kamu"/>
              </a:rPr>
              <a:t>Erdgas</a:t>
            </a:r>
            <a:r>
              <a:rPr lang="en-US" sz="5400" b="0" strike="noStrike" spc="-1" dirty="0">
                <a:solidFill>
                  <a:srgbClr val="FFFFFF"/>
                </a:solidFill>
                <a:latin typeface="Aku &amp; Kamu"/>
                <a:ea typeface="Aku &amp; Kamu"/>
              </a:rPr>
              <a:t> – </a:t>
            </a:r>
            <a:r>
              <a:rPr lang="en-US" sz="5400" b="0" strike="noStrike" spc="-1" dirty="0" err="1">
                <a:solidFill>
                  <a:srgbClr val="FFFFFF"/>
                </a:solidFill>
                <a:latin typeface="Aku &amp; Kamu"/>
                <a:ea typeface="Aku &amp; Kamu"/>
              </a:rPr>
              <a:t>Sackgasse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statt</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Brückentechnologie</a:t>
            </a:r>
            <a:endParaRPr lang="en-US" sz="5400" b="0" strike="noStrike" spc="-1" dirty="0">
              <a:latin typeface="Arial"/>
            </a:endParaRPr>
          </a:p>
        </p:txBody>
      </p:sp>
      <p:pic>
        <p:nvPicPr>
          <p:cNvPr id="220" name="Picture 4"/>
          <p:cNvPicPr/>
          <p:nvPr/>
        </p:nvPicPr>
        <p:blipFill>
          <a:blip r:embed="rId3"/>
          <a:stretch/>
        </p:blipFill>
        <p:spPr>
          <a:xfrm>
            <a:off x="9904320" y="-92160"/>
            <a:ext cx="3099960" cy="3099960"/>
          </a:xfrm>
          <a:prstGeom prst="rect">
            <a:avLst/>
          </a:prstGeom>
          <a:ln w="12600">
            <a:noFill/>
          </a:ln>
        </p:spPr>
      </p:pic>
    </p:spTree>
    <p:extLst>
      <p:ext uri="{BB962C8B-B14F-4D97-AF65-F5344CB8AC3E}">
        <p14:creationId xmlns:p14="http://schemas.microsoft.com/office/powerpoint/2010/main" val="426397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a:t>
            </a:r>
            <a:r>
              <a:rPr lang="en-US" sz="4800" spc="-1" dirty="0" err="1">
                <a:solidFill>
                  <a:srgbClr val="FFFFFF"/>
                </a:solidFill>
                <a:latin typeface="Aku &amp; Kamu"/>
              </a:rPr>
              <a:t>ist</a:t>
            </a:r>
            <a:r>
              <a:rPr lang="en-US" sz="4800" spc="-1" dirty="0">
                <a:solidFill>
                  <a:srgbClr val="FFFFFF"/>
                </a:solidFill>
                <a:latin typeface="Aku &amp; Kamu"/>
              </a:rPr>
              <a:t> </a:t>
            </a:r>
            <a:r>
              <a:rPr lang="en-US" sz="4800" spc="-1" dirty="0" err="1">
                <a:solidFill>
                  <a:srgbClr val="FFFFFF"/>
                </a:solidFill>
                <a:latin typeface="Aku &amp; Kamu"/>
              </a:rPr>
              <a:t>ein</a:t>
            </a:r>
            <a:r>
              <a:rPr lang="en-US" sz="4800" spc="-1" dirty="0">
                <a:solidFill>
                  <a:srgbClr val="FFFFFF"/>
                </a:solidFill>
                <a:latin typeface="Aku &amp; Kamu"/>
              </a:rPr>
              <a:t> </a:t>
            </a:r>
            <a:r>
              <a:rPr lang="en-US" sz="4800" spc="-1" dirty="0" err="1">
                <a:solidFill>
                  <a:srgbClr val="FFFFFF"/>
                </a:solidFill>
                <a:latin typeface="Aku &amp; Kamu"/>
              </a:rPr>
              <a:t>Klimakiller</a:t>
            </a:r>
            <a:endParaRPr lang="en-US" sz="4800" b="0" strike="noStrike" spc="-1" dirty="0">
              <a:latin typeface="Arial"/>
            </a:endParaRPr>
          </a:p>
        </p:txBody>
      </p:sp>
      <p:pic>
        <p:nvPicPr>
          <p:cNvPr id="276" name="EG_logo.png"/>
          <p:cNvPicPr/>
          <p:nvPr/>
        </p:nvPicPr>
        <p:blipFill>
          <a:blip r:embed="rId3"/>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545040" y="1948087"/>
            <a:ext cx="11914560" cy="6873596"/>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wird</a:t>
            </a:r>
            <a:r>
              <a:rPr lang="en-US" sz="3000" spc="-1" dirty="0">
                <a:latin typeface="Arial"/>
              </a:rPr>
              <a:t> von </a:t>
            </a:r>
            <a:r>
              <a:rPr lang="en-US" sz="3000" spc="-1" dirty="0" err="1">
                <a:latin typeface="Arial"/>
              </a:rPr>
              <a:t>großen</a:t>
            </a:r>
            <a:r>
              <a:rPr lang="en-US" sz="3000" spc="-1" dirty="0">
                <a:latin typeface="Arial"/>
              </a:rPr>
              <a:t> </a:t>
            </a:r>
            <a:r>
              <a:rPr lang="en-US" sz="3000" spc="-1" dirty="0" err="1">
                <a:latin typeface="Arial"/>
              </a:rPr>
              <a:t>fossilen</a:t>
            </a:r>
            <a:r>
              <a:rPr lang="en-US" sz="3000" spc="-1" dirty="0">
                <a:latin typeface="Arial"/>
              </a:rPr>
              <a:t> </a:t>
            </a:r>
            <a:r>
              <a:rPr lang="en-US" sz="3000" spc="-1" dirty="0" err="1">
                <a:latin typeface="Arial"/>
              </a:rPr>
              <a:t>Konzernen</a:t>
            </a:r>
            <a:r>
              <a:rPr lang="en-US" sz="3000" spc="-1" dirty="0">
                <a:latin typeface="Arial"/>
              </a:rPr>
              <a:t> </a:t>
            </a:r>
            <a:r>
              <a:rPr lang="en-US" sz="3000" spc="-1" dirty="0" err="1">
                <a:latin typeface="Arial"/>
              </a:rPr>
              <a:t>gerne</a:t>
            </a:r>
            <a:r>
              <a:rPr lang="en-US" sz="3000" spc="-1" dirty="0">
                <a:latin typeface="Arial"/>
              </a:rPr>
              <a:t> </a:t>
            </a:r>
            <a:r>
              <a:rPr lang="en-US" sz="3000" spc="-1" dirty="0" err="1">
                <a:latin typeface="Arial"/>
              </a:rPr>
              <a:t>als</a:t>
            </a:r>
            <a:r>
              <a:rPr lang="en-US" sz="3000" spc="-1" dirty="0">
                <a:latin typeface="Arial"/>
              </a:rPr>
              <a:t> </a:t>
            </a:r>
            <a:r>
              <a:rPr lang="en-US" sz="3000" spc="-1" dirty="0" err="1">
                <a:latin typeface="Arial"/>
              </a:rPr>
              <a:t>Brückentechnologie</a:t>
            </a:r>
            <a:r>
              <a:rPr lang="en-US" sz="3000" spc="-1" dirty="0">
                <a:latin typeface="Arial"/>
              </a:rPr>
              <a:t> </a:t>
            </a:r>
            <a:r>
              <a:rPr lang="en-US" sz="3000" spc="-1" dirty="0" err="1">
                <a:latin typeface="Arial"/>
              </a:rPr>
              <a:t>verkauft</a:t>
            </a:r>
            <a:r>
              <a:rPr lang="en-US" sz="3000" spc="-1" dirty="0">
                <a:latin typeface="Arial"/>
              </a:rPr>
              <a:t>: </a:t>
            </a:r>
            <a:r>
              <a:rPr lang="en-US" sz="3000" spc="-1" dirty="0" err="1">
                <a:latin typeface="Arial"/>
              </a:rPr>
              <a:t>sie</a:t>
            </a:r>
            <a:r>
              <a:rPr lang="en-US" sz="3000" spc="-1" dirty="0">
                <a:latin typeface="Arial"/>
              </a:rPr>
              <a:t> </a:t>
            </a:r>
            <a:r>
              <a:rPr lang="en-US" sz="3000" spc="-1" dirty="0" err="1">
                <a:latin typeface="Arial"/>
              </a:rPr>
              <a:t>drängen</a:t>
            </a:r>
            <a:r>
              <a:rPr lang="en-US" sz="3000" spc="-1" dirty="0">
                <a:latin typeface="Arial"/>
              </a:rPr>
              <a:t> auf </a:t>
            </a:r>
            <a:r>
              <a:rPr lang="en-US" sz="3000" spc="-1" dirty="0" err="1">
                <a:latin typeface="Arial"/>
              </a:rPr>
              <a:t>einen</a:t>
            </a:r>
            <a:r>
              <a:rPr lang="en-US" sz="3000" spc="-1" dirty="0">
                <a:latin typeface="Arial"/>
              </a:rPr>
              <a:t> </a:t>
            </a:r>
            <a:r>
              <a:rPr lang="en-US" sz="3000" spc="-1" dirty="0" err="1">
                <a:latin typeface="Arial"/>
              </a:rPr>
              <a:t>Ausbau</a:t>
            </a:r>
            <a:r>
              <a:rPr lang="en-US" sz="3000" spc="-1" dirty="0">
                <a:latin typeface="Arial"/>
              </a:rPr>
              <a:t> der </a:t>
            </a:r>
            <a:r>
              <a:rPr lang="en-US" sz="3000" spc="-1" dirty="0" err="1">
                <a:latin typeface="Arial"/>
              </a:rPr>
              <a:t>Gasinfrastruktur</a:t>
            </a:r>
            <a:r>
              <a:rPr lang="en-US" sz="3000" spc="-1" dirty="0">
                <a:latin typeface="Arial"/>
              </a:rPr>
              <a:t> und </a:t>
            </a:r>
            <a:r>
              <a:rPr lang="en-US" sz="3000" spc="-1" dirty="0" err="1">
                <a:latin typeface="Arial"/>
              </a:rPr>
              <a:t>wollen</a:t>
            </a:r>
            <a:r>
              <a:rPr lang="en-US" sz="3000" spc="-1" dirty="0">
                <a:latin typeface="Arial"/>
              </a:rPr>
              <a:t> </a:t>
            </a:r>
            <a:r>
              <a:rPr lang="en-US" sz="3000" spc="-1" dirty="0" err="1">
                <a:latin typeface="Arial"/>
              </a:rPr>
              <a:t>Kraftwerke</a:t>
            </a:r>
            <a:r>
              <a:rPr lang="en-US" sz="3000" spc="-1" dirty="0">
                <a:latin typeface="Arial"/>
              </a:rPr>
              <a:t> von </a:t>
            </a:r>
            <a:r>
              <a:rPr lang="en-US" sz="3000" spc="-1" dirty="0" err="1">
                <a:latin typeface="Arial"/>
              </a:rPr>
              <a:t>Kohle</a:t>
            </a:r>
            <a:r>
              <a:rPr lang="en-US" sz="3000" spc="-1" dirty="0">
                <a:latin typeface="Arial"/>
              </a:rPr>
              <a:t> auf Gas </a:t>
            </a:r>
            <a:r>
              <a:rPr lang="en-US" sz="3000" spc="-1" dirty="0" err="1">
                <a:latin typeface="Arial"/>
              </a:rPr>
              <a:t>umrüsten</a:t>
            </a:r>
            <a:r>
              <a:rPr lang="en-US" sz="3000" spc="-1" dirty="0">
                <a:latin typeface="Arial"/>
              </a:rPr>
              <a:t> </a:t>
            </a:r>
          </a:p>
          <a:p>
            <a:pPr>
              <a:spcBef>
                <a:spcPts val="1001"/>
              </a:spcBef>
              <a:buClr>
                <a:srgbClr val="000000"/>
              </a:buClr>
              <a:buSzPct val="80000"/>
            </a:pPr>
            <a:r>
              <a:rPr lang="en-US" sz="3000" spc="-1" dirty="0">
                <a:latin typeface="Arial"/>
              </a:rPr>
              <a:t>	→ das </a:t>
            </a:r>
            <a:r>
              <a:rPr lang="en-US" sz="3000" spc="-1" dirty="0" err="1">
                <a:latin typeface="Arial"/>
              </a:rPr>
              <a:t>müssen</a:t>
            </a:r>
            <a:r>
              <a:rPr lang="en-US" sz="3000" spc="-1" dirty="0">
                <a:latin typeface="Arial"/>
              </a:rPr>
              <a:t> </a:t>
            </a:r>
            <a:r>
              <a:rPr lang="en-US" sz="3000" spc="-1" dirty="0" err="1">
                <a:latin typeface="Arial"/>
              </a:rPr>
              <a:t>wir</a:t>
            </a:r>
            <a:r>
              <a:rPr lang="en-US" sz="3000" spc="-1" dirty="0">
                <a:latin typeface="Arial"/>
              </a:rPr>
              <a:t> JETZT </a:t>
            </a:r>
            <a:r>
              <a:rPr lang="en-US" sz="3000" spc="-1" dirty="0" err="1">
                <a:latin typeface="Arial"/>
              </a:rPr>
              <a:t>verhindern</a:t>
            </a:r>
            <a:r>
              <a:rPr lang="en-US" sz="3000" spc="-1" dirty="0">
                <a:latin typeface="Arial"/>
              </a:rPr>
              <a:t>, bevor es </a:t>
            </a:r>
            <a:r>
              <a:rPr lang="en-US" sz="3000" spc="-1" dirty="0" err="1">
                <a:latin typeface="Arial"/>
              </a:rPr>
              <a:t>zu</a:t>
            </a:r>
            <a:r>
              <a:rPr lang="en-US" sz="3000" spc="-1" dirty="0">
                <a:latin typeface="Arial"/>
              </a:rPr>
              <a:t> </a:t>
            </a:r>
            <a:r>
              <a:rPr lang="en-US" sz="3000" spc="-1" dirty="0" err="1">
                <a:latin typeface="Arial"/>
              </a:rPr>
              <a:t>einen</a:t>
            </a:r>
            <a:r>
              <a:rPr lang="en-US" sz="3000" spc="-1" dirty="0">
                <a:latin typeface="Arial"/>
              </a:rPr>
              <a:t> “Gas 	Lock-In” </a:t>
            </a:r>
            <a:r>
              <a:rPr lang="en-US" sz="3000" spc="-1" dirty="0" err="1">
                <a:latin typeface="Arial"/>
              </a:rPr>
              <a:t>kommt</a:t>
            </a:r>
            <a:r>
              <a:rPr lang="en-US" sz="3000" spc="-1" dirty="0">
                <a:latin typeface="Arial"/>
              </a:rPr>
              <a:t>. </a:t>
            </a:r>
            <a:r>
              <a:rPr lang="en-US" sz="3000" spc="-1" dirty="0" err="1">
                <a:latin typeface="Arial"/>
              </a:rPr>
              <a:t>Wir</a:t>
            </a:r>
            <a:r>
              <a:rPr lang="en-US" sz="3000" spc="-1" dirty="0">
                <a:latin typeface="Arial"/>
              </a:rPr>
              <a:t> </a:t>
            </a:r>
            <a:r>
              <a:rPr lang="en-US" sz="3000" spc="-1" dirty="0" err="1">
                <a:latin typeface="Arial"/>
              </a:rPr>
              <a:t>wollen</a:t>
            </a:r>
            <a:r>
              <a:rPr lang="en-US" sz="3000" spc="-1" dirty="0">
                <a:latin typeface="Arial"/>
              </a:rPr>
              <a:t> </a:t>
            </a:r>
            <a:r>
              <a:rPr lang="en-US" sz="3000" spc="-1" dirty="0" err="1">
                <a:latin typeface="Arial"/>
              </a:rPr>
              <a:t>sofort</a:t>
            </a:r>
            <a:r>
              <a:rPr lang="en-US" sz="3000" spc="-1" dirty="0">
                <a:latin typeface="Arial"/>
              </a:rPr>
              <a:t> 100% </a:t>
            </a:r>
            <a:r>
              <a:rPr lang="en-US" sz="3000" spc="-1" dirty="0" err="1">
                <a:latin typeface="Arial"/>
              </a:rPr>
              <a:t>erneuerbare</a:t>
            </a:r>
            <a:r>
              <a:rPr lang="en-US" sz="3000" spc="-1" dirty="0">
                <a:latin typeface="Arial"/>
              </a:rPr>
              <a:t> </a:t>
            </a:r>
            <a:r>
              <a:rPr lang="en-US" sz="3000" spc="-1" dirty="0" err="1">
                <a:latin typeface="Arial"/>
              </a:rPr>
              <a:t>Energien</a:t>
            </a:r>
            <a:r>
              <a:rPr lang="en-US" sz="3000" spc="-1" dirty="0">
                <a:latin typeface="Arial"/>
              </a:rPr>
              <a:t>!</a:t>
            </a:r>
          </a:p>
          <a:p>
            <a:pPr>
              <a:spcBef>
                <a:spcPts val="1001"/>
              </a:spcBef>
              <a:buClr>
                <a:srgbClr val="000000"/>
              </a:buClr>
              <a:buSzPct val="80000"/>
            </a:pPr>
            <a:endParaRPr lang="en-US" sz="3000" spc="-1" dirty="0">
              <a:latin typeface="Arial"/>
            </a:endParaRPr>
          </a:p>
          <a:p>
            <a:pPr marL="290160" indent="-289440">
              <a:spcBef>
                <a:spcPts val="1001"/>
              </a:spcBef>
              <a:buClr>
                <a:srgbClr val="000000"/>
              </a:buClr>
              <a:buSzPct val="80000"/>
              <a:buFont typeface="Helvetica"/>
              <a:buChar char="‣"/>
            </a:pPr>
            <a:r>
              <a:rPr lang="en-US" sz="3000" spc="-1" dirty="0" err="1">
                <a:latin typeface="Arial"/>
              </a:rPr>
              <a:t>Denn</a:t>
            </a:r>
            <a:r>
              <a:rPr lang="en-US" sz="3000" spc="-1" dirty="0">
                <a:latin typeface="Arial"/>
              </a:rPr>
              <a:t>: </a:t>
            </a:r>
            <a:r>
              <a:rPr lang="en-US" sz="3000" spc="-1" dirty="0" err="1">
                <a:latin typeface="Arial"/>
              </a:rPr>
              <a:t>Erdgas</a:t>
            </a:r>
            <a:r>
              <a:rPr lang="en-US" sz="3000" spc="-1" dirty="0">
                <a:latin typeface="Arial"/>
              </a:rPr>
              <a:t> </a:t>
            </a:r>
            <a:r>
              <a:rPr lang="en-US" sz="3000" spc="-1" dirty="0" err="1">
                <a:latin typeface="Arial"/>
              </a:rPr>
              <a:t>heizt</a:t>
            </a:r>
            <a:r>
              <a:rPr lang="en-US" sz="3000" spc="-1" dirty="0">
                <a:latin typeface="Arial"/>
              </a:rPr>
              <a:t> den </a:t>
            </a:r>
            <a:r>
              <a:rPr lang="en-US" sz="3000" spc="-1" dirty="0" err="1">
                <a:latin typeface="Arial"/>
              </a:rPr>
              <a:t>Klimawandel</a:t>
            </a:r>
            <a:r>
              <a:rPr lang="en-US" sz="3000" spc="-1" dirty="0">
                <a:latin typeface="Arial"/>
              </a:rPr>
              <a:t> an</a:t>
            </a:r>
          </a:p>
          <a:p>
            <a:pPr marL="747360" lvl="1"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ist</a:t>
            </a:r>
            <a:r>
              <a:rPr lang="en-US" sz="3000" spc="-1" dirty="0">
                <a:latin typeface="Arial"/>
              </a:rPr>
              <a:t> </a:t>
            </a:r>
            <a:r>
              <a:rPr lang="en-US" sz="3000" spc="-1" dirty="0" err="1">
                <a:latin typeface="Arial"/>
              </a:rPr>
              <a:t>ein</a:t>
            </a:r>
            <a:r>
              <a:rPr lang="en-US" sz="3000" spc="-1" dirty="0">
                <a:latin typeface="Arial"/>
              </a:rPr>
              <a:t> </a:t>
            </a:r>
            <a:r>
              <a:rPr lang="en-US" sz="3000" spc="-1" dirty="0" err="1">
                <a:latin typeface="Arial"/>
              </a:rPr>
              <a:t>fossiler</a:t>
            </a:r>
            <a:r>
              <a:rPr lang="en-US" sz="3000" spc="-1" dirty="0">
                <a:latin typeface="Arial"/>
              </a:rPr>
              <a:t> </a:t>
            </a:r>
            <a:r>
              <a:rPr lang="en-US" sz="3000" spc="-1" dirty="0" err="1">
                <a:latin typeface="Arial"/>
              </a:rPr>
              <a:t>Brennstoff</a:t>
            </a:r>
            <a:r>
              <a:rPr lang="en-US" sz="3000" spc="-1" dirty="0">
                <a:latin typeface="Arial"/>
              </a:rPr>
              <a:t>: </a:t>
            </a:r>
            <a:r>
              <a:rPr lang="en-US" sz="3000" spc="-1" dirty="0" err="1">
                <a:latin typeface="Arial"/>
              </a:rPr>
              <a:t>bei</a:t>
            </a:r>
            <a:r>
              <a:rPr lang="en-US" sz="3000" spc="-1" dirty="0">
                <a:latin typeface="Arial"/>
              </a:rPr>
              <a:t> der </a:t>
            </a:r>
            <a:r>
              <a:rPr lang="en-US" sz="3000" spc="-1" dirty="0" err="1">
                <a:latin typeface="Arial"/>
              </a:rPr>
              <a:t>Verbrennung</a:t>
            </a:r>
            <a:r>
              <a:rPr lang="en-US" sz="3000" spc="-1" dirty="0">
                <a:latin typeface="Arial"/>
              </a:rPr>
              <a:t> </a:t>
            </a:r>
            <a:r>
              <a:rPr lang="en-US" sz="3000" spc="-1" dirty="0" err="1">
                <a:latin typeface="Arial"/>
              </a:rPr>
              <a:t>entsteht</a:t>
            </a:r>
            <a:r>
              <a:rPr lang="en-US" sz="3000" spc="-1" dirty="0">
                <a:latin typeface="Arial"/>
              </a:rPr>
              <a:t> CO2</a:t>
            </a:r>
          </a:p>
          <a:p>
            <a:pPr marL="747360" lvl="1"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besteht</a:t>
            </a:r>
            <a:r>
              <a:rPr lang="en-US" sz="3000" spc="-1" dirty="0">
                <a:latin typeface="Arial"/>
              </a:rPr>
              <a:t> </a:t>
            </a:r>
            <a:r>
              <a:rPr lang="en-US" sz="3000" spc="-1" dirty="0" err="1">
                <a:latin typeface="Arial"/>
              </a:rPr>
              <a:t>aus</a:t>
            </a:r>
            <a:r>
              <a:rPr lang="en-US" sz="3000" spc="-1" dirty="0">
                <a:latin typeface="Arial"/>
              </a:rPr>
              <a:t> </a:t>
            </a:r>
            <a:r>
              <a:rPr lang="en-US" sz="3000" spc="-1" dirty="0" err="1">
                <a:latin typeface="Arial"/>
              </a:rPr>
              <a:t>Methan</a:t>
            </a:r>
            <a:r>
              <a:rPr lang="en-US" sz="3000" spc="-1" dirty="0">
                <a:latin typeface="Arial"/>
              </a:rPr>
              <a:t>, </a:t>
            </a:r>
            <a:r>
              <a:rPr lang="en-US" sz="3000" spc="-1" dirty="0" err="1">
                <a:latin typeface="Arial"/>
              </a:rPr>
              <a:t>einem</a:t>
            </a:r>
            <a:r>
              <a:rPr lang="en-US" sz="3000" spc="-1" dirty="0">
                <a:latin typeface="Arial"/>
              </a:rPr>
              <a:t> </a:t>
            </a:r>
            <a:r>
              <a:rPr lang="en-US" sz="3000" spc="-1" dirty="0" err="1">
                <a:latin typeface="Arial"/>
              </a:rPr>
              <a:t>viel</a:t>
            </a:r>
            <a:r>
              <a:rPr lang="en-US" sz="3000" spc="-1" dirty="0">
                <a:latin typeface="Arial"/>
              </a:rPr>
              <a:t> </a:t>
            </a:r>
            <a:r>
              <a:rPr lang="en-US" sz="3000" spc="-1" dirty="0" err="1">
                <a:latin typeface="Arial"/>
              </a:rPr>
              <a:t>stärkeren</a:t>
            </a:r>
            <a:r>
              <a:rPr lang="en-US" sz="3000" spc="-1" dirty="0">
                <a:latin typeface="Arial"/>
              </a:rPr>
              <a:t> </a:t>
            </a:r>
            <a:r>
              <a:rPr lang="en-US" sz="3000" spc="-1" dirty="0" err="1">
                <a:latin typeface="Arial"/>
              </a:rPr>
              <a:t>Treibhausgas</a:t>
            </a:r>
            <a:r>
              <a:rPr lang="en-US" sz="3000" spc="-1" dirty="0">
                <a:latin typeface="Arial"/>
              </a:rPr>
              <a:t> </a:t>
            </a:r>
            <a:r>
              <a:rPr lang="en-US" sz="3000" spc="-1" dirty="0" err="1">
                <a:latin typeface="Arial"/>
              </a:rPr>
              <a:t>als</a:t>
            </a:r>
            <a:r>
              <a:rPr lang="en-US" sz="3000" spc="-1" dirty="0">
                <a:latin typeface="Arial"/>
              </a:rPr>
              <a:t> CO2: Bei </a:t>
            </a:r>
            <a:r>
              <a:rPr lang="en-US" sz="3000" spc="-1" dirty="0" err="1">
                <a:latin typeface="Arial"/>
              </a:rPr>
              <a:t>Förderung</a:t>
            </a:r>
            <a:r>
              <a:rPr lang="en-US" sz="3000" spc="-1" dirty="0">
                <a:latin typeface="Arial"/>
              </a:rPr>
              <a:t>, </a:t>
            </a:r>
            <a:r>
              <a:rPr lang="en-US" sz="3000" spc="-1" dirty="0" err="1">
                <a:latin typeface="Arial"/>
              </a:rPr>
              <a:t>Aufbereitung</a:t>
            </a:r>
            <a:r>
              <a:rPr lang="en-US" sz="3000" spc="-1" dirty="0">
                <a:latin typeface="Arial"/>
              </a:rPr>
              <a:t> und Transport </a:t>
            </a:r>
            <a:r>
              <a:rPr lang="en-US" sz="3000" spc="-1" dirty="0" err="1">
                <a:latin typeface="Arial"/>
              </a:rPr>
              <a:t>entweicht</a:t>
            </a:r>
            <a:r>
              <a:rPr lang="en-US" sz="3000" spc="-1" dirty="0">
                <a:latin typeface="Arial"/>
              </a:rPr>
              <a:t> an </a:t>
            </a:r>
            <a:r>
              <a:rPr lang="en-US" sz="3000" spc="-1" dirty="0" err="1">
                <a:latin typeface="Arial"/>
              </a:rPr>
              <a:t>vielen</a:t>
            </a:r>
            <a:r>
              <a:rPr lang="en-US" sz="3000" spc="-1" dirty="0">
                <a:latin typeface="Arial"/>
              </a:rPr>
              <a:t> </a:t>
            </a:r>
            <a:r>
              <a:rPr lang="en-US" sz="3000" spc="-1" dirty="0" err="1">
                <a:latin typeface="Arial"/>
              </a:rPr>
              <a:t>Stellen</a:t>
            </a:r>
            <a:r>
              <a:rPr lang="en-US" sz="3000" spc="-1" dirty="0">
                <a:latin typeface="Arial"/>
              </a:rPr>
              <a:t> </a:t>
            </a:r>
            <a:r>
              <a:rPr lang="en-US" sz="3000" spc="-1" dirty="0" err="1">
                <a:latin typeface="Arial"/>
              </a:rPr>
              <a:t>Methan</a:t>
            </a:r>
            <a:r>
              <a:rPr lang="en-US" sz="3000" spc="-1" dirty="0">
                <a:latin typeface="Arial"/>
              </a:rPr>
              <a:t> </a:t>
            </a:r>
            <a:r>
              <a:rPr lang="en-US" sz="3000" spc="-1" dirty="0" err="1">
                <a:latin typeface="Arial"/>
              </a:rPr>
              <a:t>direkt</a:t>
            </a:r>
            <a:r>
              <a:rPr lang="en-US" sz="3000" spc="-1" dirty="0">
                <a:latin typeface="Arial"/>
              </a:rPr>
              <a:t> in die </a:t>
            </a:r>
            <a:r>
              <a:rPr lang="en-US" sz="3000" spc="-1" dirty="0" err="1">
                <a:latin typeface="Arial"/>
              </a:rPr>
              <a:t>Atmosphäre</a:t>
            </a:r>
            <a:endParaRPr lang="en-US" sz="3000" spc="-1" dirty="0">
              <a:latin typeface="Arial"/>
            </a:endParaRPr>
          </a:p>
          <a:p>
            <a:pPr marL="457920" lvl="1">
              <a:spcBef>
                <a:spcPts val="1001"/>
              </a:spcBef>
              <a:buClr>
                <a:srgbClr val="000000"/>
              </a:buClr>
              <a:buSzPct val="80000"/>
            </a:pPr>
            <a:r>
              <a:rPr lang="en-US" sz="3000" spc="-1" dirty="0">
                <a:latin typeface="Arial"/>
              </a:rPr>
              <a:t>	→ </a:t>
            </a:r>
            <a:r>
              <a:rPr lang="en-US" sz="3000" spc="-1" dirty="0" err="1">
                <a:latin typeface="Arial"/>
              </a:rPr>
              <a:t>doppelt</a:t>
            </a:r>
            <a:r>
              <a:rPr lang="en-US" sz="3000" spc="-1" dirty="0">
                <a:latin typeface="Arial"/>
              </a:rPr>
              <a:t> </a:t>
            </a:r>
            <a:r>
              <a:rPr lang="en-US" sz="3000" spc="-1" dirty="0" err="1">
                <a:latin typeface="Arial"/>
              </a:rPr>
              <a:t>klimaschädlich</a:t>
            </a:r>
            <a:endParaRPr lang="en-US" sz="3000" spc="-1" dirty="0">
              <a:latin typeface="Arial"/>
            </a:endParaRPr>
          </a:p>
        </p:txBody>
      </p:sp>
    </p:spTree>
    <p:extLst>
      <p:ext uri="{BB962C8B-B14F-4D97-AF65-F5344CB8AC3E}">
        <p14:creationId xmlns:p14="http://schemas.microsoft.com/office/powerpoint/2010/main" val="2443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(Neo)</a:t>
            </a:r>
            <a:r>
              <a:rPr lang="en-US" sz="4800" spc="-1" dirty="0" err="1">
                <a:solidFill>
                  <a:srgbClr val="FFFFFF"/>
                </a:solidFill>
                <a:latin typeface="Aku &amp; Kamu"/>
              </a:rPr>
              <a:t>Koloniale</a:t>
            </a:r>
            <a:r>
              <a:rPr lang="en-US" sz="4800" spc="-1" dirty="0">
                <a:solidFill>
                  <a:srgbClr val="FFFFFF"/>
                </a:solidFill>
                <a:latin typeface="Aku &amp; Kamu"/>
              </a:rPr>
              <a:t> </a:t>
            </a:r>
            <a:r>
              <a:rPr lang="en-US" sz="4800" spc="-1" dirty="0" err="1">
                <a:solidFill>
                  <a:srgbClr val="FFFFFF"/>
                </a:solidFill>
                <a:latin typeface="Aku &amp; Kamu"/>
              </a:rPr>
              <a:t>Kontinuitäten</a:t>
            </a:r>
            <a:endParaRPr lang="en-US" sz="4800" b="0" strike="noStrike" spc="-1" dirty="0">
              <a:latin typeface="Arial"/>
            </a:endParaRPr>
          </a:p>
        </p:txBody>
      </p:sp>
      <p:pic>
        <p:nvPicPr>
          <p:cNvPr id="276" name="EG_logo.png"/>
          <p:cNvPicPr/>
          <p:nvPr/>
        </p:nvPicPr>
        <p:blipFill>
          <a:blip r:embed="rId2"/>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521327" y="1693195"/>
            <a:ext cx="11914560" cy="813035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spcBef>
                <a:spcPts val="1001"/>
              </a:spcBef>
              <a:buClr>
                <a:srgbClr val="000000"/>
              </a:buClr>
              <a:buSzPct val="80000"/>
              <a:buFont typeface="Helvetica"/>
              <a:buChar char="‣"/>
            </a:pPr>
            <a:r>
              <a:rPr lang="en-US" sz="3000" spc="-1" dirty="0">
                <a:latin typeface="Arial"/>
              </a:rPr>
              <a:t>Deutschland </a:t>
            </a:r>
            <a:r>
              <a:rPr lang="en-US" sz="3000" spc="-1" dirty="0" err="1">
                <a:latin typeface="Arial"/>
              </a:rPr>
              <a:t>ist</a:t>
            </a:r>
            <a:r>
              <a:rPr lang="en-US" sz="3000" spc="-1" dirty="0">
                <a:latin typeface="Arial"/>
              </a:rPr>
              <a:t> der </a:t>
            </a:r>
            <a:r>
              <a:rPr lang="en-US" sz="3000" spc="-1" dirty="0" err="1">
                <a:latin typeface="Arial"/>
              </a:rPr>
              <a:t>größte</a:t>
            </a:r>
            <a:r>
              <a:rPr lang="en-US" sz="3000" spc="-1" dirty="0">
                <a:latin typeface="Arial"/>
              </a:rPr>
              <a:t> </a:t>
            </a:r>
            <a:r>
              <a:rPr lang="en-US" sz="3000" spc="-1" dirty="0" err="1">
                <a:latin typeface="Arial"/>
              </a:rPr>
              <a:t>Erdgasimporteur</a:t>
            </a:r>
            <a:r>
              <a:rPr lang="en-US" sz="3000" spc="-1" dirty="0">
                <a:latin typeface="Arial"/>
              </a:rPr>
              <a:t> </a:t>
            </a:r>
            <a:r>
              <a:rPr lang="en-US" sz="3000" spc="-1" dirty="0" err="1">
                <a:latin typeface="Arial"/>
              </a:rPr>
              <a:t>weltweit</a:t>
            </a:r>
            <a:r>
              <a:rPr lang="en-US" sz="3000" spc="-1" dirty="0">
                <a:latin typeface="Arial"/>
              </a:rPr>
              <a:t> und </a:t>
            </a:r>
            <a:r>
              <a:rPr lang="en-US" sz="3000" spc="-1" dirty="0" err="1">
                <a:latin typeface="Arial"/>
              </a:rPr>
              <a:t>damit</a:t>
            </a:r>
            <a:r>
              <a:rPr lang="en-US" sz="3000" spc="-1" dirty="0">
                <a:latin typeface="Arial"/>
              </a:rPr>
              <a:t> </a:t>
            </a:r>
            <a:r>
              <a:rPr lang="en-US" sz="3000" spc="-1" dirty="0" err="1">
                <a:latin typeface="Arial"/>
              </a:rPr>
              <a:t>für</a:t>
            </a:r>
            <a:r>
              <a:rPr lang="en-US" sz="3000" spc="-1" dirty="0">
                <a:latin typeface="Arial"/>
              </a:rPr>
              <a:t> </a:t>
            </a:r>
            <a:r>
              <a:rPr lang="en-US" sz="3000" spc="-1" dirty="0" err="1">
                <a:latin typeface="Arial"/>
              </a:rPr>
              <a:t>Menschenrechtsverletzungen</a:t>
            </a:r>
            <a:r>
              <a:rPr lang="en-US" sz="3000" spc="-1" dirty="0">
                <a:latin typeface="Arial"/>
              </a:rPr>
              <a:t> </a:t>
            </a:r>
            <a:r>
              <a:rPr lang="en-US" sz="3000" spc="-1" dirty="0" err="1">
                <a:latin typeface="Arial"/>
              </a:rPr>
              <a:t>bei</a:t>
            </a:r>
            <a:r>
              <a:rPr lang="en-US" sz="3000" spc="-1" dirty="0">
                <a:latin typeface="Arial"/>
              </a:rPr>
              <a:t> der </a:t>
            </a:r>
            <a:r>
              <a:rPr lang="en-US" sz="3000" spc="-1" dirty="0" err="1">
                <a:latin typeface="Arial"/>
              </a:rPr>
              <a:t>Förderung</a:t>
            </a:r>
            <a:r>
              <a:rPr lang="en-US" sz="3000" spc="-1" dirty="0">
                <a:latin typeface="Arial"/>
              </a:rPr>
              <a:t> von </a:t>
            </a:r>
            <a:r>
              <a:rPr lang="en-US" sz="3000" spc="-1" dirty="0" err="1">
                <a:latin typeface="Arial"/>
              </a:rPr>
              <a:t>Erdgas</a:t>
            </a:r>
            <a:r>
              <a:rPr lang="en-US" sz="3000" spc="-1" dirty="0">
                <a:latin typeface="Arial"/>
              </a:rPr>
              <a:t> </a:t>
            </a:r>
            <a:r>
              <a:rPr lang="en-US" sz="3000" spc="-1" dirty="0" err="1">
                <a:latin typeface="Arial"/>
              </a:rPr>
              <a:t>mitverantwortlich</a:t>
            </a:r>
            <a:endParaRPr lang="en-US" sz="3000" spc="-1" dirty="0">
              <a:latin typeface="Arial"/>
            </a:endParaRPr>
          </a:p>
          <a:p>
            <a:pPr marL="290160" indent="-289440">
              <a:spcBef>
                <a:spcPts val="1001"/>
              </a:spcBef>
              <a:buClr>
                <a:srgbClr val="000000"/>
              </a:buClr>
              <a:buSzPct val="80000"/>
              <a:buFont typeface="Helvetica"/>
              <a:buChar char="‣"/>
            </a:pPr>
            <a:r>
              <a:rPr lang="en-US" sz="3000" spc="-1" dirty="0">
                <a:latin typeface="Arial"/>
              </a:rPr>
              <a:t>Deutschland </a:t>
            </a:r>
            <a:r>
              <a:rPr lang="en-US" sz="3000" spc="-1" dirty="0" err="1">
                <a:latin typeface="Arial"/>
              </a:rPr>
              <a:t>baut</a:t>
            </a:r>
            <a:r>
              <a:rPr lang="en-US" sz="3000" spc="-1" dirty="0">
                <a:latin typeface="Arial"/>
              </a:rPr>
              <a:t> </a:t>
            </a:r>
            <a:r>
              <a:rPr lang="en-US" sz="3000" spc="-1" dirty="0" err="1">
                <a:latin typeface="Arial"/>
              </a:rPr>
              <a:t>gerade</a:t>
            </a:r>
            <a:r>
              <a:rPr lang="en-US" sz="3000" spc="-1" dirty="0">
                <a:latin typeface="Arial"/>
              </a:rPr>
              <a:t> </a:t>
            </a:r>
            <a:r>
              <a:rPr lang="en-US" sz="3000" spc="-1" dirty="0" err="1">
                <a:latin typeface="Arial"/>
              </a:rPr>
              <a:t>neue</a:t>
            </a:r>
            <a:r>
              <a:rPr lang="en-US" sz="3000" spc="-1" dirty="0">
                <a:latin typeface="Arial"/>
              </a:rPr>
              <a:t> Pipelines und </a:t>
            </a:r>
            <a:r>
              <a:rPr lang="en-US" sz="3000" spc="-1" dirty="0" err="1">
                <a:latin typeface="Arial"/>
              </a:rPr>
              <a:t>Flüssiggasterminals</a:t>
            </a:r>
            <a:r>
              <a:rPr lang="en-US" sz="3000" spc="-1" dirty="0">
                <a:latin typeface="Arial"/>
              </a:rPr>
              <a:t>, um </a:t>
            </a:r>
            <a:r>
              <a:rPr lang="en-US" sz="3000" spc="-1" dirty="0" err="1">
                <a:latin typeface="Arial"/>
              </a:rPr>
              <a:t>neben</a:t>
            </a:r>
            <a:r>
              <a:rPr lang="en-US" sz="3000" spc="-1" dirty="0">
                <a:latin typeface="Arial"/>
              </a:rPr>
              <a:t> </a:t>
            </a:r>
            <a:r>
              <a:rPr lang="en-US" sz="3000" spc="-1" dirty="0" err="1">
                <a:latin typeface="Arial"/>
              </a:rPr>
              <a:t>konventionell</a:t>
            </a:r>
            <a:r>
              <a:rPr lang="en-US" sz="3000" spc="-1" dirty="0">
                <a:latin typeface="Arial"/>
              </a:rPr>
              <a:t> </a:t>
            </a:r>
            <a:r>
              <a:rPr lang="en-US" sz="3000" spc="-1" dirty="0" err="1">
                <a:latin typeface="Arial"/>
              </a:rPr>
              <a:t>gefördertem</a:t>
            </a:r>
            <a:r>
              <a:rPr lang="en-US" sz="3000" spc="-1" dirty="0">
                <a:latin typeface="Arial"/>
              </a:rPr>
              <a:t> </a:t>
            </a:r>
            <a:r>
              <a:rPr lang="en-US" sz="3000" spc="-1" dirty="0" err="1">
                <a:latin typeface="Arial"/>
              </a:rPr>
              <a:t>Erdgas</a:t>
            </a:r>
            <a:r>
              <a:rPr lang="en-US" sz="3000" spc="-1" dirty="0">
                <a:latin typeface="Arial"/>
              </a:rPr>
              <a:t> (</a:t>
            </a:r>
            <a:r>
              <a:rPr lang="en-US" sz="3000" spc="-1" dirty="0" err="1">
                <a:latin typeface="Arial"/>
              </a:rPr>
              <a:t>z.B</a:t>
            </a:r>
            <a:r>
              <a:rPr lang="en-US" sz="3000" spc="-1" dirty="0">
                <a:latin typeface="Arial"/>
              </a:rPr>
              <a:t>. </a:t>
            </a:r>
            <a:r>
              <a:rPr lang="en-US" sz="3000" spc="-1" dirty="0" err="1">
                <a:latin typeface="Arial"/>
              </a:rPr>
              <a:t>aus</a:t>
            </a:r>
            <a:r>
              <a:rPr lang="en-US" sz="3000" spc="-1" dirty="0">
                <a:latin typeface="Arial"/>
              </a:rPr>
              <a:t> </a:t>
            </a:r>
            <a:r>
              <a:rPr lang="en-US" sz="3000" spc="-1" dirty="0" err="1">
                <a:latin typeface="Arial"/>
              </a:rPr>
              <a:t>Russland</a:t>
            </a:r>
            <a:r>
              <a:rPr lang="en-US" sz="3000" spc="-1" dirty="0">
                <a:latin typeface="Arial"/>
              </a:rPr>
              <a:t>) </a:t>
            </a:r>
            <a:r>
              <a:rPr lang="en-US" sz="3000" spc="-1" dirty="0" err="1">
                <a:latin typeface="Arial"/>
              </a:rPr>
              <a:t>auch</a:t>
            </a:r>
            <a:r>
              <a:rPr lang="en-US" sz="3000" spc="-1" dirty="0">
                <a:latin typeface="Arial"/>
              </a:rPr>
              <a:t> </a:t>
            </a:r>
            <a:r>
              <a:rPr lang="en-US" sz="3000" spc="-1" dirty="0" err="1">
                <a:latin typeface="Arial"/>
              </a:rPr>
              <a:t>mehr</a:t>
            </a:r>
            <a:r>
              <a:rPr lang="en-US" sz="3000" spc="-1" dirty="0">
                <a:latin typeface="Arial"/>
              </a:rPr>
              <a:t> </a:t>
            </a:r>
            <a:r>
              <a:rPr lang="en-US" sz="3000" spc="-1" dirty="0" err="1">
                <a:latin typeface="Arial"/>
              </a:rPr>
              <a:t>Flüssiggas</a:t>
            </a:r>
            <a:r>
              <a:rPr lang="en-US" sz="3000" spc="-1" dirty="0">
                <a:latin typeface="Arial"/>
              </a:rPr>
              <a:t>, das </a:t>
            </a:r>
            <a:r>
              <a:rPr lang="en-US" sz="3000" spc="-1" dirty="0" err="1">
                <a:latin typeface="Arial"/>
              </a:rPr>
              <a:t>durch</a:t>
            </a:r>
            <a:r>
              <a:rPr lang="en-US" sz="3000" spc="-1" dirty="0">
                <a:latin typeface="Arial"/>
              </a:rPr>
              <a:t> Fracking </a:t>
            </a:r>
            <a:r>
              <a:rPr lang="en-US" sz="3000" spc="-1" dirty="0" err="1">
                <a:latin typeface="Arial"/>
              </a:rPr>
              <a:t>gefördert</a:t>
            </a:r>
            <a:r>
              <a:rPr lang="en-US" sz="3000" spc="-1" dirty="0">
                <a:latin typeface="Arial"/>
              </a:rPr>
              <a:t> </a:t>
            </a:r>
            <a:r>
              <a:rPr lang="en-US" sz="3000" spc="-1" dirty="0" err="1">
                <a:latin typeface="Arial"/>
              </a:rPr>
              <a:t>wird</a:t>
            </a:r>
            <a:r>
              <a:rPr lang="en-US" sz="3000" spc="-1" dirty="0">
                <a:latin typeface="Arial"/>
              </a:rPr>
              <a:t>, </a:t>
            </a:r>
            <a:r>
              <a:rPr lang="en-US" sz="3000" spc="-1" dirty="0" err="1">
                <a:latin typeface="Arial"/>
              </a:rPr>
              <a:t>zu</a:t>
            </a:r>
            <a:r>
              <a:rPr lang="en-US" sz="3000" spc="-1" dirty="0">
                <a:latin typeface="Arial"/>
              </a:rPr>
              <a:t> </a:t>
            </a:r>
            <a:r>
              <a:rPr lang="en-US" sz="3000" spc="-1" dirty="0" err="1">
                <a:latin typeface="Arial"/>
              </a:rPr>
              <a:t>importieren</a:t>
            </a:r>
            <a:endParaRPr lang="en-US" sz="3000" spc="-1" dirty="0">
              <a:latin typeface="Arial"/>
            </a:endParaRPr>
          </a:p>
          <a:p>
            <a:pPr marL="290160" indent="-289440">
              <a:spcBef>
                <a:spcPts val="1001"/>
              </a:spcBef>
              <a:buClr>
                <a:srgbClr val="000000"/>
              </a:buClr>
              <a:buSzPct val="80000"/>
              <a:buFont typeface="Helvetica"/>
              <a:buChar char="‣"/>
            </a:pPr>
            <a:r>
              <a:rPr lang="en-US" sz="3000" spc="-1" dirty="0">
                <a:latin typeface="Arial"/>
              </a:rPr>
              <a:t>Fracking </a:t>
            </a:r>
            <a:r>
              <a:rPr lang="en-US" sz="3000" spc="-1" dirty="0" err="1">
                <a:latin typeface="Arial"/>
              </a:rPr>
              <a:t>ist</a:t>
            </a:r>
            <a:r>
              <a:rPr lang="en-US" sz="3000" spc="-1" dirty="0">
                <a:latin typeface="Arial"/>
              </a:rPr>
              <a:t> </a:t>
            </a:r>
            <a:r>
              <a:rPr lang="en-US" sz="3000" spc="-1" dirty="0" err="1">
                <a:latin typeface="Arial"/>
              </a:rPr>
              <a:t>mit</a:t>
            </a:r>
            <a:r>
              <a:rPr lang="en-US" sz="3000" spc="-1" dirty="0">
                <a:latin typeface="Arial"/>
              </a:rPr>
              <a:t> </a:t>
            </a:r>
            <a:r>
              <a:rPr lang="en-US" sz="3000" spc="-1" dirty="0" err="1">
                <a:latin typeface="Arial"/>
              </a:rPr>
              <a:t>massiven</a:t>
            </a:r>
            <a:r>
              <a:rPr lang="en-US" sz="3000" spc="-1" dirty="0">
                <a:latin typeface="Arial"/>
              </a:rPr>
              <a:t> </a:t>
            </a:r>
            <a:r>
              <a:rPr lang="en-US" sz="3000" spc="-1" dirty="0" err="1">
                <a:latin typeface="Arial"/>
              </a:rPr>
              <a:t>Menschenrechtsverletzungen</a:t>
            </a:r>
            <a:r>
              <a:rPr lang="en-US" sz="3000" spc="-1" dirty="0">
                <a:latin typeface="Arial"/>
              </a:rPr>
              <a:t> und </a:t>
            </a:r>
            <a:r>
              <a:rPr lang="en-US" sz="3000" spc="-1" dirty="0" err="1">
                <a:latin typeface="Arial"/>
              </a:rPr>
              <a:t>Umweltzerstörung</a:t>
            </a:r>
            <a:r>
              <a:rPr lang="en-US" sz="3000" spc="-1" dirty="0">
                <a:latin typeface="Arial"/>
              </a:rPr>
              <a:t> (</a:t>
            </a:r>
            <a:r>
              <a:rPr lang="en-US" sz="3000" spc="-1" dirty="0" err="1">
                <a:latin typeface="Arial"/>
              </a:rPr>
              <a:t>Erdbeben</a:t>
            </a:r>
            <a:r>
              <a:rPr lang="en-US" sz="3000" spc="-1" dirty="0">
                <a:latin typeface="Arial"/>
              </a:rPr>
              <a:t>, </a:t>
            </a:r>
            <a:r>
              <a:rPr lang="en-US" sz="3000" spc="-1" dirty="0" err="1">
                <a:latin typeface="Arial"/>
              </a:rPr>
              <a:t>Wasserverseuchung</a:t>
            </a:r>
            <a:r>
              <a:rPr lang="en-US" sz="3000" spc="-1" dirty="0">
                <a:latin typeface="Arial"/>
              </a:rPr>
              <a:t> etc.) </a:t>
            </a:r>
            <a:r>
              <a:rPr lang="en-US" sz="3000" spc="-1" dirty="0" err="1">
                <a:latin typeface="Arial"/>
              </a:rPr>
              <a:t>verbunden</a:t>
            </a:r>
            <a:r>
              <a:rPr lang="en-US" sz="3000" spc="-1" dirty="0">
                <a:latin typeface="Arial"/>
              </a:rPr>
              <a:t>. Davon </a:t>
            </a:r>
            <a:r>
              <a:rPr lang="en-US" sz="3000" spc="-1" dirty="0" err="1">
                <a:latin typeface="Arial"/>
              </a:rPr>
              <a:t>sind</a:t>
            </a:r>
            <a:r>
              <a:rPr lang="en-US" sz="3000" spc="-1" dirty="0">
                <a:latin typeface="Arial"/>
              </a:rPr>
              <a:t> </a:t>
            </a:r>
            <a:r>
              <a:rPr lang="en-US" sz="3000" spc="-1" dirty="0" err="1">
                <a:latin typeface="Arial"/>
              </a:rPr>
              <a:t>auch</a:t>
            </a:r>
            <a:r>
              <a:rPr lang="en-US" sz="3000" spc="-1" dirty="0">
                <a:latin typeface="Arial"/>
              </a:rPr>
              <a:t> </a:t>
            </a:r>
            <a:r>
              <a:rPr lang="en-US" sz="3000" spc="-1" dirty="0" err="1">
                <a:latin typeface="Arial"/>
              </a:rPr>
              <a:t>viele</a:t>
            </a:r>
            <a:r>
              <a:rPr lang="en-US" sz="3000" spc="-1" dirty="0">
                <a:latin typeface="Arial"/>
              </a:rPr>
              <a:t> indigene Gruppen, </a:t>
            </a:r>
            <a:r>
              <a:rPr lang="en-US" sz="3000" spc="-1" dirty="0" err="1">
                <a:latin typeface="Arial"/>
              </a:rPr>
              <a:t>z.B</a:t>
            </a:r>
            <a:r>
              <a:rPr lang="en-US" sz="3000" spc="-1" dirty="0">
                <a:latin typeface="Arial"/>
              </a:rPr>
              <a:t>. in </a:t>
            </a:r>
            <a:r>
              <a:rPr lang="en-US" sz="3000" spc="-1" dirty="0" err="1">
                <a:latin typeface="Arial"/>
              </a:rPr>
              <a:t>Australien</a:t>
            </a:r>
            <a:r>
              <a:rPr lang="en-US" sz="3000" spc="-1" dirty="0">
                <a:latin typeface="Arial"/>
              </a:rPr>
              <a:t> und den USA </a:t>
            </a:r>
            <a:r>
              <a:rPr lang="en-US" sz="3000" spc="-1" dirty="0" err="1">
                <a:latin typeface="Arial"/>
              </a:rPr>
              <a:t>betroffen</a:t>
            </a:r>
            <a:r>
              <a:rPr lang="en-US" sz="3000" spc="-1" dirty="0">
                <a:latin typeface="Arial"/>
              </a:rPr>
              <a:t>. </a:t>
            </a:r>
            <a:r>
              <a:rPr lang="en-US" sz="3000" spc="-1" dirty="0" err="1">
                <a:latin typeface="Arial"/>
              </a:rPr>
              <a:t>Allein</a:t>
            </a:r>
            <a:r>
              <a:rPr lang="en-US" sz="3000" spc="-1" dirty="0">
                <a:latin typeface="Arial"/>
              </a:rPr>
              <a:t> </a:t>
            </a:r>
            <a:r>
              <a:rPr lang="en-US" sz="3000" spc="-1" dirty="0" err="1">
                <a:latin typeface="Arial"/>
              </a:rPr>
              <a:t>Konzerne</a:t>
            </a:r>
            <a:r>
              <a:rPr lang="en-US" sz="3000" spc="-1" dirty="0">
                <a:latin typeface="Arial"/>
              </a:rPr>
              <a:t> </a:t>
            </a:r>
            <a:r>
              <a:rPr lang="en-US" sz="3000" spc="-1" dirty="0" err="1">
                <a:latin typeface="Arial"/>
              </a:rPr>
              <a:t>aus</a:t>
            </a:r>
            <a:r>
              <a:rPr lang="en-US" sz="3000" spc="-1" dirty="0">
                <a:latin typeface="Arial"/>
              </a:rPr>
              <a:t> dem </a:t>
            </a:r>
            <a:r>
              <a:rPr lang="en-US" sz="3000" spc="-1" dirty="0" err="1">
                <a:latin typeface="Arial"/>
              </a:rPr>
              <a:t>globalen</a:t>
            </a:r>
            <a:r>
              <a:rPr lang="en-US" sz="3000" spc="-1" dirty="0">
                <a:latin typeface="Arial"/>
              </a:rPr>
              <a:t> Norden </a:t>
            </a:r>
            <a:r>
              <a:rPr lang="en-US" sz="3000" spc="-1" dirty="0" err="1">
                <a:latin typeface="Arial"/>
              </a:rPr>
              <a:t>profitieren</a:t>
            </a:r>
            <a:endParaRPr lang="en-US" sz="3000" spc="-1" dirty="0">
              <a:latin typeface="Arial"/>
            </a:endParaRPr>
          </a:p>
          <a:p>
            <a:pPr marL="720">
              <a:spcBef>
                <a:spcPts val="1001"/>
              </a:spcBef>
              <a:buClr>
                <a:srgbClr val="000000"/>
              </a:buClr>
              <a:buSzPct val="80000"/>
            </a:pPr>
            <a:endParaRPr lang="en-US" sz="3000" spc="-1" dirty="0">
              <a:latin typeface="Arial"/>
            </a:endParaRPr>
          </a:p>
          <a:p>
            <a:pPr marL="720">
              <a:spcBef>
                <a:spcPts val="1001"/>
              </a:spcBef>
              <a:buClr>
                <a:srgbClr val="000000"/>
              </a:buClr>
              <a:buSzPct val="80000"/>
            </a:pPr>
            <a:r>
              <a:rPr lang="en-US" sz="3000" spc="-1" dirty="0">
                <a:latin typeface="Arial"/>
              </a:rPr>
              <a:t>→ </a:t>
            </a:r>
            <a:r>
              <a:rPr lang="en-US" sz="3000" spc="-1" dirty="0" err="1">
                <a:latin typeface="Arial"/>
              </a:rPr>
              <a:t>Wir</a:t>
            </a:r>
            <a:r>
              <a:rPr lang="en-US" sz="3000" spc="-1" dirty="0">
                <a:latin typeface="Arial"/>
              </a:rPr>
              <a:t> </a:t>
            </a:r>
            <a:r>
              <a:rPr lang="en-US" sz="3000" spc="-1" dirty="0" err="1">
                <a:latin typeface="Arial"/>
              </a:rPr>
              <a:t>sind</a:t>
            </a:r>
            <a:r>
              <a:rPr lang="en-US" sz="3000" spc="-1" dirty="0">
                <a:latin typeface="Arial"/>
              </a:rPr>
              <a:t> </a:t>
            </a:r>
            <a:r>
              <a:rPr lang="en-US" sz="3000" spc="-1" dirty="0" err="1">
                <a:latin typeface="Arial"/>
              </a:rPr>
              <a:t>solidarisch</a:t>
            </a:r>
            <a:r>
              <a:rPr lang="en-US" sz="3000" spc="-1" dirty="0">
                <a:latin typeface="Arial"/>
              </a:rPr>
              <a:t> </a:t>
            </a:r>
            <a:r>
              <a:rPr lang="en-US" sz="3000" spc="-1" dirty="0" err="1">
                <a:latin typeface="Arial"/>
              </a:rPr>
              <a:t>mit</a:t>
            </a:r>
            <a:r>
              <a:rPr lang="en-US" sz="3000" spc="-1" dirty="0">
                <a:latin typeface="Arial"/>
              </a:rPr>
              <a:t> (</a:t>
            </a:r>
            <a:r>
              <a:rPr lang="en-US" sz="3000" spc="-1" dirty="0" err="1">
                <a:latin typeface="Arial"/>
              </a:rPr>
              <a:t>indigenen</a:t>
            </a:r>
            <a:r>
              <a:rPr lang="en-US" sz="3000" spc="-1" dirty="0">
                <a:latin typeface="Arial"/>
              </a:rPr>
              <a:t>) </a:t>
            </a:r>
            <a:r>
              <a:rPr lang="en-US" sz="3000" spc="-1" dirty="0" err="1">
                <a:latin typeface="Arial"/>
              </a:rPr>
              <a:t>Kämpfen</a:t>
            </a:r>
            <a:r>
              <a:rPr lang="en-US" sz="3000" spc="-1" dirty="0">
                <a:latin typeface="Arial"/>
              </a:rPr>
              <a:t> </a:t>
            </a:r>
            <a:r>
              <a:rPr lang="en-US" sz="3000" spc="-1" dirty="0" err="1">
                <a:latin typeface="Arial"/>
              </a:rPr>
              <a:t>gegen</a:t>
            </a:r>
            <a:r>
              <a:rPr lang="en-US" sz="3000" spc="-1" dirty="0">
                <a:latin typeface="Arial"/>
              </a:rPr>
              <a:t> Fracking </a:t>
            </a:r>
            <a:r>
              <a:rPr lang="en-US" sz="3000" spc="-1" dirty="0" err="1">
                <a:latin typeface="Arial"/>
              </a:rPr>
              <a:t>weltweit</a:t>
            </a:r>
            <a:r>
              <a:rPr lang="en-US" sz="3000" spc="-1" dirty="0">
                <a:latin typeface="Arial"/>
              </a:rPr>
              <a:t> und </a:t>
            </a:r>
            <a:r>
              <a:rPr lang="en-US" sz="3000" spc="-1" dirty="0" err="1">
                <a:latin typeface="Arial"/>
              </a:rPr>
              <a:t>fordern</a:t>
            </a:r>
            <a:r>
              <a:rPr lang="en-US" sz="3000" spc="-1" dirty="0">
                <a:latin typeface="Arial"/>
              </a:rPr>
              <a:t> </a:t>
            </a:r>
            <a:r>
              <a:rPr lang="en-US" sz="3000" spc="-1" dirty="0" err="1">
                <a:latin typeface="Arial"/>
              </a:rPr>
              <a:t>Klimagerechtigkeit</a:t>
            </a:r>
            <a:r>
              <a:rPr lang="en-US" sz="3000" spc="-1" dirty="0">
                <a:latin typeface="Arial"/>
              </a:rPr>
              <a:t> </a:t>
            </a:r>
            <a:r>
              <a:rPr lang="en-US" sz="3000" spc="-1" dirty="0" err="1">
                <a:latin typeface="Arial"/>
              </a:rPr>
              <a:t>statt</a:t>
            </a:r>
            <a:r>
              <a:rPr lang="en-US" sz="3000" spc="-1" dirty="0">
                <a:latin typeface="Arial"/>
              </a:rPr>
              <a:t> (neo)</a:t>
            </a:r>
            <a:r>
              <a:rPr lang="en-US" sz="3000" spc="-1" dirty="0" err="1">
                <a:latin typeface="Arial"/>
              </a:rPr>
              <a:t>kolonialem</a:t>
            </a:r>
            <a:r>
              <a:rPr lang="en-US" sz="3000" spc="-1" dirty="0">
                <a:latin typeface="Arial"/>
              </a:rPr>
              <a:t> </a:t>
            </a:r>
            <a:r>
              <a:rPr lang="en-US" sz="3000" spc="-1" dirty="0" err="1">
                <a:latin typeface="Arial"/>
              </a:rPr>
              <a:t>Extraktivismus</a:t>
            </a:r>
            <a:r>
              <a:rPr lang="en-US" sz="3000" spc="-1" dirty="0">
                <a:latin typeface="Arial"/>
              </a:rPr>
              <a:t>!</a:t>
            </a:r>
          </a:p>
          <a:p>
            <a:pPr marL="290160" indent="-289440">
              <a:spcBef>
                <a:spcPts val="1001"/>
              </a:spcBef>
              <a:buClr>
                <a:srgbClr val="000000"/>
              </a:buClr>
              <a:buSzPct val="80000"/>
              <a:buFont typeface="Helvetica"/>
              <a:buChar char="‣"/>
            </a:pPr>
            <a:endParaRPr lang="en-US" sz="3000" spc="-1" dirty="0">
              <a:latin typeface="Arial"/>
            </a:endParaRPr>
          </a:p>
        </p:txBody>
      </p:sp>
    </p:spTree>
    <p:extLst>
      <p:ext uri="{BB962C8B-B14F-4D97-AF65-F5344CB8AC3E}">
        <p14:creationId xmlns:p14="http://schemas.microsoft.com/office/powerpoint/2010/main" val="1180007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Gras, draußen, Gebäude, sitzend enthält.&#10;&#10;Automatisch generierte Beschreibung">
            <a:extLst>
              <a:ext uri="{FF2B5EF4-FFF2-40B4-BE49-F238E27FC236}">
                <a16:creationId xmlns:a16="http://schemas.microsoft.com/office/drawing/2014/main" id="{C4293738-2FE4-4A5B-8A61-75E19B667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329" y="896868"/>
            <a:ext cx="6629225" cy="4421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Erfolgreiche</a:t>
            </a:r>
            <a:r>
              <a:rPr lang="en-US" sz="4800" spc="-1" dirty="0">
                <a:solidFill>
                  <a:srgbClr val="FFFFFF"/>
                </a:solidFill>
                <a:latin typeface="Aku &amp; Kamu"/>
              </a:rPr>
              <a:t> </a:t>
            </a:r>
            <a:r>
              <a:rPr lang="en-US" sz="4800" spc="-1" dirty="0" err="1">
                <a:solidFill>
                  <a:srgbClr val="FFFFFF"/>
                </a:solidFill>
                <a:latin typeface="Aku &amp; Kamu"/>
              </a:rPr>
              <a:t>Kämpfe</a:t>
            </a:r>
            <a:r>
              <a:rPr lang="en-US" sz="4800" spc="-1" dirty="0">
                <a:solidFill>
                  <a:srgbClr val="FFFFFF"/>
                </a:solidFill>
                <a:latin typeface="Aku &amp; Kamu"/>
              </a:rPr>
              <a:t> </a:t>
            </a:r>
            <a:r>
              <a:rPr lang="en-US" sz="4800" spc="-1" dirty="0" err="1">
                <a:solidFill>
                  <a:srgbClr val="FFFFFF"/>
                </a:solidFill>
                <a:latin typeface="Aku &amp; Kamu"/>
              </a:rPr>
              <a:t>gegen</a:t>
            </a:r>
            <a:r>
              <a:rPr lang="en-US" sz="4800" spc="-1" dirty="0">
                <a:solidFill>
                  <a:srgbClr val="FFFFFF"/>
                </a:solidFill>
                <a:latin typeface="Aku &amp; Kamu"/>
              </a:rPr>
              <a:t> </a:t>
            </a:r>
            <a:r>
              <a:rPr lang="en-US" sz="4800" spc="-1" dirty="0" err="1">
                <a:solidFill>
                  <a:srgbClr val="FFFFFF"/>
                </a:solidFill>
                <a:latin typeface="Aku &amp; Kamu"/>
              </a:rPr>
              <a:t>Erdgas</a:t>
            </a:r>
            <a:endParaRPr lang="en-US" sz="4800" b="0" strike="noStrike" spc="-1" dirty="0">
              <a:latin typeface="Arial"/>
            </a:endParaRPr>
          </a:p>
        </p:txBody>
      </p:sp>
      <p:pic>
        <p:nvPicPr>
          <p:cNvPr id="276" name="EG_logo.png"/>
          <p:cNvPicPr/>
          <p:nvPr/>
        </p:nvPicPr>
        <p:blipFill>
          <a:blip r:embed="rId3"/>
          <a:stretch/>
        </p:blipFill>
        <p:spPr>
          <a:xfrm>
            <a:off x="10789560" y="-511200"/>
            <a:ext cx="2522160" cy="2522160"/>
          </a:xfrm>
          <a:prstGeom prst="rect">
            <a:avLst/>
          </a:prstGeom>
          <a:ln w="12600">
            <a:noFill/>
          </a:ln>
        </p:spPr>
      </p:pic>
      <p:sp>
        <p:nvSpPr>
          <p:cNvPr id="4" name="CustomShape 3">
            <a:extLst>
              <a:ext uri="{FF2B5EF4-FFF2-40B4-BE49-F238E27FC236}">
                <a16:creationId xmlns:a16="http://schemas.microsoft.com/office/drawing/2014/main" id="{63080173-6E0B-4E97-B90A-B2CB2F6D5F79}"/>
              </a:ext>
            </a:extLst>
          </p:cNvPr>
          <p:cNvSpPr/>
          <p:nvPr/>
        </p:nvSpPr>
        <p:spPr>
          <a:xfrm>
            <a:off x="216066" y="5292963"/>
            <a:ext cx="5313393" cy="4421643"/>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290160" indent="-289440">
              <a:spcBef>
                <a:spcPts val="1001"/>
              </a:spcBef>
              <a:buClr>
                <a:srgbClr val="000000"/>
              </a:buClr>
              <a:buSzPct val="80000"/>
              <a:buFont typeface="Helvetica"/>
              <a:buChar char="‣"/>
            </a:pPr>
            <a:r>
              <a:rPr lang="en-US" sz="2400" spc="-1" dirty="0">
                <a:latin typeface="Arial"/>
              </a:rPr>
              <a:t>2018: Code Rood </a:t>
            </a:r>
            <a:r>
              <a:rPr lang="en-US" sz="2400" spc="-1" dirty="0" err="1">
                <a:latin typeface="Arial"/>
              </a:rPr>
              <a:t>blockiert</a:t>
            </a:r>
            <a:r>
              <a:rPr lang="en-US" sz="2400" spc="-1" dirty="0">
                <a:latin typeface="Arial"/>
              </a:rPr>
              <a:t> die </a:t>
            </a:r>
            <a:r>
              <a:rPr lang="en-US" sz="2400" spc="-1" dirty="0" err="1">
                <a:latin typeface="Arial"/>
              </a:rPr>
              <a:t>Gasförderung</a:t>
            </a:r>
            <a:r>
              <a:rPr lang="en-US" sz="2400" spc="-1" dirty="0">
                <a:latin typeface="Arial"/>
              </a:rPr>
              <a:t> in Groningen (</a:t>
            </a:r>
            <a:r>
              <a:rPr lang="en-US" sz="2400" spc="-1" dirty="0" err="1">
                <a:latin typeface="Arial"/>
              </a:rPr>
              <a:t>Niederlanden</a:t>
            </a:r>
            <a:r>
              <a:rPr lang="en-US" sz="2400" spc="-1" dirty="0">
                <a:latin typeface="Arial"/>
              </a:rPr>
              <a:t>); </a:t>
            </a:r>
            <a:r>
              <a:rPr lang="en-US" sz="2400" spc="-1" dirty="0" err="1">
                <a:latin typeface="Arial"/>
              </a:rPr>
              <a:t>ein</a:t>
            </a:r>
            <a:r>
              <a:rPr lang="en-US" sz="2400" spc="-1" dirty="0">
                <a:latin typeface="Arial"/>
              </a:rPr>
              <a:t> </a:t>
            </a:r>
            <a:r>
              <a:rPr lang="en-US" sz="2400" spc="-1" dirty="0" err="1">
                <a:latin typeface="Arial"/>
              </a:rPr>
              <a:t>Jahr</a:t>
            </a:r>
            <a:r>
              <a:rPr lang="en-US" sz="2400" spc="-1" dirty="0">
                <a:latin typeface="Arial"/>
              </a:rPr>
              <a:t> </a:t>
            </a:r>
            <a:r>
              <a:rPr lang="en-US" sz="2400" spc="-1" dirty="0" err="1">
                <a:latin typeface="Arial"/>
              </a:rPr>
              <a:t>später</a:t>
            </a:r>
            <a:r>
              <a:rPr lang="en-US" sz="2400" spc="-1" dirty="0">
                <a:latin typeface="Arial"/>
              </a:rPr>
              <a:t> </a:t>
            </a:r>
            <a:r>
              <a:rPr lang="en-US" sz="2400" spc="-1" dirty="0" err="1">
                <a:latin typeface="Arial"/>
              </a:rPr>
              <a:t>beschließt</a:t>
            </a:r>
            <a:r>
              <a:rPr lang="en-US" sz="2400" spc="-1" dirty="0">
                <a:latin typeface="Arial"/>
              </a:rPr>
              <a:t> die </a:t>
            </a:r>
            <a:r>
              <a:rPr lang="en-US" sz="2400" spc="-1" dirty="0" err="1">
                <a:latin typeface="Arial"/>
              </a:rPr>
              <a:t>Regierung</a:t>
            </a:r>
            <a:r>
              <a:rPr lang="en-US" sz="2400" spc="-1" dirty="0">
                <a:latin typeface="Arial"/>
              </a:rPr>
              <a:t> die </a:t>
            </a:r>
            <a:r>
              <a:rPr lang="en-US" sz="2400" spc="-1" dirty="0" err="1">
                <a:latin typeface="Arial"/>
              </a:rPr>
              <a:t>Schließung</a:t>
            </a:r>
            <a:r>
              <a:rPr lang="en-US" sz="2400" spc="-1" dirty="0">
                <a:latin typeface="Arial"/>
              </a:rPr>
              <a:t> des </a:t>
            </a:r>
            <a:r>
              <a:rPr lang="en-US" sz="2400" spc="-1" dirty="0" err="1">
                <a:latin typeface="Arial"/>
              </a:rPr>
              <a:t>Gasfeldes</a:t>
            </a:r>
            <a:r>
              <a:rPr lang="en-US" sz="2400" spc="-1" dirty="0">
                <a:latin typeface="Arial"/>
              </a:rPr>
              <a:t> </a:t>
            </a:r>
            <a:r>
              <a:rPr lang="en-US" sz="2400" spc="-1" dirty="0" err="1">
                <a:latin typeface="Arial"/>
              </a:rPr>
              <a:t>für</a:t>
            </a:r>
            <a:r>
              <a:rPr lang="en-US" sz="2400" spc="-1" dirty="0">
                <a:latin typeface="Arial"/>
              </a:rPr>
              <a:t> 2022</a:t>
            </a:r>
          </a:p>
          <a:p>
            <a:pPr marL="290160" indent="-289440">
              <a:spcBef>
                <a:spcPts val="1001"/>
              </a:spcBef>
              <a:buClr>
                <a:srgbClr val="000000"/>
              </a:buClr>
              <a:buSzPct val="80000"/>
              <a:buFont typeface="Helvetica"/>
              <a:buChar char="‣"/>
            </a:pPr>
            <a:r>
              <a:rPr lang="en-US" sz="2400" spc="-1" dirty="0">
                <a:latin typeface="Arial"/>
              </a:rPr>
              <a:t>2019 </a:t>
            </a:r>
            <a:r>
              <a:rPr lang="en-US" sz="2400" b="0" i="1" dirty="0" err="1">
                <a:effectLst/>
              </a:rPr>
              <a:t>Fossilgasfällan</a:t>
            </a:r>
            <a:r>
              <a:rPr lang="en-US" sz="2400" spc="-1" dirty="0">
                <a:latin typeface="Arial"/>
              </a:rPr>
              <a:t> </a:t>
            </a:r>
            <a:r>
              <a:rPr lang="en-US" sz="2400" spc="-1" dirty="0" err="1">
                <a:latin typeface="Arial"/>
              </a:rPr>
              <a:t>blockiert</a:t>
            </a:r>
            <a:r>
              <a:rPr lang="en-US" sz="2400" spc="-1" dirty="0">
                <a:latin typeface="Arial"/>
              </a:rPr>
              <a:t> den </a:t>
            </a:r>
            <a:r>
              <a:rPr lang="en-US" sz="2400" spc="-1" dirty="0" err="1">
                <a:latin typeface="Arial"/>
              </a:rPr>
              <a:t>Hafen</a:t>
            </a:r>
            <a:r>
              <a:rPr lang="en-US" sz="2400" spc="-1" dirty="0">
                <a:latin typeface="Arial"/>
              </a:rPr>
              <a:t> in </a:t>
            </a:r>
            <a:r>
              <a:rPr lang="en-US" sz="2400" spc="-1" dirty="0" err="1">
                <a:latin typeface="Arial"/>
              </a:rPr>
              <a:t>Gotheburg</a:t>
            </a:r>
            <a:r>
              <a:rPr lang="en-US" sz="2400" spc="-1" dirty="0">
                <a:latin typeface="Arial"/>
              </a:rPr>
              <a:t> (</a:t>
            </a:r>
            <a:r>
              <a:rPr lang="en-US" sz="2400" spc="-1" dirty="0" err="1">
                <a:latin typeface="Arial"/>
              </a:rPr>
              <a:t>Schweden</a:t>
            </a:r>
            <a:r>
              <a:rPr lang="en-US" sz="2400" spc="-1" dirty="0">
                <a:latin typeface="Arial"/>
              </a:rPr>
              <a:t>); </a:t>
            </a:r>
            <a:r>
              <a:rPr lang="en-US" sz="2400" spc="-1" dirty="0" err="1">
                <a:latin typeface="Arial"/>
              </a:rPr>
              <a:t>kurz</a:t>
            </a:r>
            <a:r>
              <a:rPr lang="en-US" sz="2400" spc="-1" dirty="0">
                <a:latin typeface="Arial"/>
              </a:rPr>
              <a:t> </a:t>
            </a:r>
            <a:r>
              <a:rPr lang="en-US" sz="2400" spc="-1" dirty="0" err="1">
                <a:latin typeface="Arial"/>
              </a:rPr>
              <a:t>darauf</a:t>
            </a:r>
            <a:r>
              <a:rPr lang="en-US" sz="2400" spc="-1" dirty="0">
                <a:latin typeface="Arial"/>
              </a:rPr>
              <a:t> </a:t>
            </a:r>
            <a:r>
              <a:rPr lang="en-US" sz="2400" spc="-1" dirty="0" err="1">
                <a:latin typeface="Arial"/>
              </a:rPr>
              <a:t>zieht</a:t>
            </a:r>
            <a:r>
              <a:rPr lang="en-US" sz="2400" spc="-1" dirty="0">
                <a:latin typeface="Arial"/>
              </a:rPr>
              <a:t> die </a:t>
            </a:r>
            <a:r>
              <a:rPr lang="en-US" sz="2400" spc="-1" dirty="0" err="1">
                <a:latin typeface="Arial"/>
              </a:rPr>
              <a:t>Regierung</a:t>
            </a:r>
            <a:r>
              <a:rPr lang="en-US" sz="2400" spc="-1" dirty="0">
                <a:latin typeface="Arial"/>
              </a:rPr>
              <a:t> die </a:t>
            </a:r>
            <a:r>
              <a:rPr lang="en-US" sz="2400" spc="-1" dirty="0" err="1">
                <a:latin typeface="Arial"/>
              </a:rPr>
              <a:t>Genehmigung</a:t>
            </a:r>
            <a:r>
              <a:rPr lang="en-US" sz="2400" spc="-1" dirty="0">
                <a:latin typeface="Arial"/>
              </a:rPr>
              <a:t> </a:t>
            </a:r>
            <a:r>
              <a:rPr lang="en-US" sz="2400" spc="-1" dirty="0" err="1">
                <a:latin typeface="Arial"/>
              </a:rPr>
              <a:t>für</a:t>
            </a:r>
            <a:r>
              <a:rPr lang="en-US" sz="2400" spc="-1" dirty="0">
                <a:latin typeface="Arial"/>
              </a:rPr>
              <a:t> das </a:t>
            </a:r>
            <a:r>
              <a:rPr lang="en-US" sz="2400" spc="-1" dirty="0" err="1">
                <a:latin typeface="Arial"/>
              </a:rPr>
              <a:t>dort</a:t>
            </a:r>
            <a:r>
              <a:rPr lang="en-US" sz="2400" spc="-1" dirty="0">
                <a:latin typeface="Arial"/>
              </a:rPr>
              <a:t> </a:t>
            </a:r>
            <a:r>
              <a:rPr lang="en-US" sz="2400" spc="-1" dirty="0" err="1">
                <a:latin typeface="Arial"/>
              </a:rPr>
              <a:t>geplante</a:t>
            </a:r>
            <a:r>
              <a:rPr lang="en-US" sz="2400" spc="-1" dirty="0">
                <a:latin typeface="Arial"/>
              </a:rPr>
              <a:t> </a:t>
            </a:r>
            <a:r>
              <a:rPr lang="en-US" sz="2400" spc="-1" dirty="0" err="1">
                <a:latin typeface="Arial"/>
              </a:rPr>
              <a:t>Flüssiggasterminal</a:t>
            </a:r>
            <a:r>
              <a:rPr lang="en-US" sz="2400" spc="-1" dirty="0">
                <a:latin typeface="Arial"/>
              </a:rPr>
              <a:t> </a:t>
            </a:r>
            <a:r>
              <a:rPr lang="en-US" sz="2400" spc="-1" dirty="0" err="1">
                <a:latin typeface="Arial"/>
              </a:rPr>
              <a:t>zurück</a:t>
            </a:r>
            <a:r>
              <a:rPr lang="en-US" sz="2400" spc="-1" dirty="0">
                <a:latin typeface="Arial"/>
              </a:rPr>
              <a:t>.</a:t>
            </a:r>
          </a:p>
          <a:p>
            <a:pPr marL="720">
              <a:spcBef>
                <a:spcPts val="1001"/>
              </a:spcBef>
              <a:buClr>
                <a:srgbClr val="000000"/>
              </a:buClr>
              <a:buSzPct val="80000"/>
            </a:pPr>
            <a:r>
              <a:rPr lang="en-US" sz="2400" spc="-1" dirty="0">
                <a:latin typeface="Arial"/>
              </a:rPr>
              <a:t>	→ Und </a:t>
            </a:r>
            <a:r>
              <a:rPr lang="en-US" sz="2400" spc="-1" dirty="0" err="1">
                <a:latin typeface="Arial"/>
              </a:rPr>
              <a:t>jetzt</a:t>
            </a:r>
            <a:r>
              <a:rPr lang="en-US" sz="2400" spc="-1" dirty="0">
                <a:latin typeface="Arial"/>
              </a:rPr>
              <a:t> </a:t>
            </a:r>
            <a:r>
              <a:rPr lang="en-US" sz="2400" spc="-1" dirty="0" err="1">
                <a:latin typeface="Arial"/>
              </a:rPr>
              <a:t>wir</a:t>
            </a:r>
            <a:r>
              <a:rPr lang="en-US" sz="2400" spc="-1" dirty="0">
                <a:latin typeface="Arial"/>
              </a:rPr>
              <a:t>!!!</a:t>
            </a:r>
          </a:p>
        </p:txBody>
      </p:sp>
      <p:pic>
        <p:nvPicPr>
          <p:cNvPr id="7" name="Grafik 6" descr="Ein Bild, das Gras, draußen, Personen, groß enthält.&#10;&#10;Automatisch generierte Beschreibung">
            <a:extLst>
              <a:ext uri="{FF2B5EF4-FFF2-40B4-BE49-F238E27FC236}">
                <a16:creationId xmlns:a16="http://schemas.microsoft.com/office/drawing/2014/main" id="{134EFA32-BC60-4F73-8A12-7CA97DBAE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93" y="1487232"/>
            <a:ext cx="5038400" cy="3596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a:extLst>
              <a:ext uri="{FF2B5EF4-FFF2-40B4-BE49-F238E27FC236}">
                <a16:creationId xmlns:a16="http://schemas.microsoft.com/office/drawing/2014/main" id="{F9C09499-B010-4407-899A-40B66FD9B1CE}"/>
              </a:ext>
            </a:extLst>
          </p:cNvPr>
          <p:cNvPicPr>
            <a:picLocks noChangeAspect="1"/>
          </p:cNvPicPr>
          <p:nvPr/>
        </p:nvPicPr>
        <p:blipFill>
          <a:blip r:embed="rId5"/>
          <a:stretch>
            <a:fillRect/>
          </a:stretch>
        </p:blipFill>
        <p:spPr>
          <a:xfrm>
            <a:off x="5852179" y="5511072"/>
            <a:ext cx="7213692" cy="416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088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49145276423_1a57604ba1_o.jpg"/>
          <p:cNvPicPr/>
          <p:nvPr/>
        </p:nvPicPr>
        <p:blipFill>
          <a:blip r:embed="rId2"/>
          <a:stretch/>
        </p:blipFill>
        <p:spPr>
          <a:xfrm>
            <a:off x="-31320" y="0"/>
            <a:ext cx="13053600" cy="9800280"/>
          </a:xfrm>
          <a:prstGeom prst="rect">
            <a:avLst/>
          </a:prstGeom>
          <a:ln w="12600">
            <a:noFill/>
          </a:ln>
        </p:spPr>
      </p:pic>
      <p:sp>
        <p:nvSpPr>
          <p:cNvPr id="308" name="CustomShape 1"/>
          <p:cNvSpPr/>
          <p:nvPr/>
        </p:nvSpPr>
        <p:spPr>
          <a:xfrm>
            <a:off x="0" y="7848720"/>
            <a:ext cx="13053600" cy="152460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09" name="CustomShape 2"/>
          <p:cNvSpPr/>
          <p:nvPr/>
        </p:nvSpPr>
        <p:spPr>
          <a:xfrm>
            <a:off x="-19800" y="8000280"/>
            <a:ext cx="130536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Ende Gelände</a:t>
            </a:r>
            <a:endParaRPr lang="en-US" sz="8000" b="0" strike="noStrike" spc="-1">
              <a:latin typeface="Arial"/>
            </a:endParaRPr>
          </a:p>
        </p:txBody>
      </p:sp>
      <p:pic>
        <p:nvPicPr>
          <p:cNvPr id="310" name="Picture 4"/>
          <p:cNvPicPr/>
          <p:nvPr/>
        </p:nvPicPr>
        <p:blipFill>
          <a:blip r:embed="rId3"/>
          <a:stretch/>
        </p:blipFill>
        <p:spPr>
          <a:xfrm>
            <a:off x="301680" y="222120"/>
            <a:ext cx="3099960" cy="3099960"/>
          </a:xfrm>
          <a:prstGeom prst="rect">
            <a:avLst/>
          </a:prstGeom>
          <a:ln w="1260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Grafik 4"/>
          <p:cNvPicPr/>
          <p:nvPr/>
        </p:nvPicPr>
        <p:blipFill>
          <a:blip r:embed="rId2"/>
          <a:srcRect l="9775" r="2649"/>
          <a:stretch/>
        </p:blipFill>
        <p:spPr>
          <a:xfrm>
            <a:off x="0" y="0"/>
            <a:ext cx="13004280" cy="9753120"/>
          </a:xfrm>
          <a:prstGeom prst="rect">
            <a:avLst/>
          </a:prstGeom>
          <a:ln w="12600">
            <a:noFill/>
          </a:ln>
        </p:spPr>
      </p:pic>
      <p:sp>
        <p:nvSpPr>
          <p:cNvPr id="312"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3" name="CustomShape 2"/>
          <p:cNvSpPr/>
          <p:nvPr/>
        </p:nvSpPr>
        <p:spPr>
          <a:xfrm>
            <a:off x="237600" y="50400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Was ist Ende Gelände?</a:t>
            </a:r>
            <a:endParaRPr lang="en-US" sz="4800" b="0" strike="noStrike" spc="-1">
              <a:latin typeface="Arial"/>
            </a:endParaRPr>
          </a:p>
        </p:txBody>
      </p:sp>
      <p:sp>
        <p:nvSpPr>
          <p:cNvPr id="314" name="CustomShape 3"/>
          <p:cNvSpPr/>
          <p:nvPr/>
        </p:nvSpPr>
        <p:spPr>
          <a:xfrm>
            <a:off x="237600" y="1706400"/>
            <a:ext cx="12529080" cy="1544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spcBef>
                <a:spcPts val="1001"/>
              </a:spcBef>
              <a:buClr>
                <a:srgbClr val="000000"/>
              </a:buClr>
              <a:buSzPct val="80000"/>
              <a:buFont typeface="StarSymbol"/>
              <a:buChar char="▪"/>
            </a:pPr>
            <a:r>
              <a:rPr lang="en-US" sz="2600" b="0" strike="noStrike" spc="-1">
                <a:solidFill>
                  <a:srgbClr val="000000"/>
                </a:solidFill>
                <a:latin typeface="Frutiger 55 Roman"/>
                <a:ea typeface="Frutiger 55 Roman"/>
              </a:rPr>
              <a:t>Ende Gelände ist ein europaweites Bündnis von </a:t>
            </a:r>
            <a:endParaRPr lang="en-US" sz="2600" b="0" strike="noStrike" spc="-1">
              <a:latin typeface="Arial"/>
            </a:endParaRPr>
          </a:p>
          <a:p>
            <a:pPr>
              <a:lnSpc>
                <a:spcPct val="100000"/>
              </a:lnSpc>
              <a:spcBef>
                <a:spcPts val="1001"/>
              </a:spcBef>
            </a:pPr>
            <a:r>
              <a:rPr lang="en-US" sz="2600" b="0" strike="noStrike" spc="-1">
                <a:solidFill>
                  <a:srgbClr val="000000"/>
                </a:solidFill>
                <a:latin typeface="Frutiger 55 Roman"/>
                <a:ea typeface="Frutiger 55 Roman"/>
              </a:rPr>
              <a:t>	Menschen aus vielen verschiedenen sozialen Bewegungen.</a:t>
            </a:r>
            <a:endParaRPr lang="en-US" sz="2600" b="0" strike="noStrike" spc="-1">
              <a:latin typeface="Arial"/>
            </a:endParaRPr>
          </a:p>
          <a:p>
            <a:pPr marL="457200" indent="-456840">
              <a:lnSpc>
                <a:spcPct val="100000"/>
              </a:lnSpc>
              <a:spcBef>
                <a:spcPts val="1001"/>
              </a:spcBef>
              <a:buClr>
                <a:srgbClr val="000000"/>
              </a:buClr>
              <a:buSzPct val="80000"/>
              <a:buFont typeface="StarSymbol"/>
              <a:buChar char="▪"/>
            </a:pPr>
            <a:r>
              <a:rPr lang="en-US" sz="2600" b="0" strike="noStrike" spc="-1">
                <a:solidFill>
                  <a:srgbClr val="000000"/>
                </a:solidFill>
                <a:latin typeface="Frutiger 55 Roman"/>
                <a:ea typeface="Frutiger 55 Roman"/>
              </a:rPr>
              <a:t>Wir arbeiten in Lokalgruppen und überregionalen Arbeitsgruppen.</a:t>
            </a:r>
            <a:endParaRPr lang="en-US" sz="2600" b="0" strike="noStrike" spc="-1">
              <a:latin typeface="Arial"/>
            </a:endParaRPr>
          </a:p>
        </p:txBody>
      </p:sp>
      <p:sp>
        <p:nvSpPr>
          <p:cNvPr id="315" name="CustomShape 4"/>
          <p:cNvSpPr/>
          <p:nvPr/>
        </p:nvSpPr>
        <p:spPr>
          <a:xfrm>
            <a:off x="-49320" y="8510040"/>
            <a:ext cx="13154760" cy="589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
                <a:solidFill>
                  <a:srgbClr val="CB2A7A"/>
                </a:solidFill>
                <a:latin typeface="Aku &amp; Kamu"/>
                <a:ea typeface="Aku &amp; Kamu"/>
              </a:rPr>
              <a:t>WIR NEHMEN UNSERE ZUKUNFT SELBST IN DIE HAND!</a:t>
            </a:r>
            <a:endParaRPr lang="en-US" sz="3200" b="0" strike="noStrike" spc="-1">
              <a:latin typeface="Arial"/>
            </a:endParaRPr>
          </a:p>
        </p:txBody>
      </p:sp>
      <p:pic>
        <p:nvPicPr>
          <p:cNvPr id="316"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Grafik 3"/>
          <p:cNvPicPr/>
          <p:nvPr/>
        </p:nvPicPr>
        <p:blipFill>
          <a:blip r:embed="rId2"/>
          <a:srcRect l="7375" r="3652"/>
          <a:stretch/>
        </p:blipFill>
        <p:spPr>
          <a:xfrm>
            <a:off x="0" y="0"/>
            <a:ext cx="13004280" cy="9753120"/>
          </a:xfrm>
          <a:prstGeom prst="rect">
            <a:avLst/>
          </a:prstGeom>
          <a:ln w="12600">
            <a:noFill/>
          </a:ln>
        </p:spPr>
      </p:pic>
      <p:sp>
        <p:nvSpPr>
          <p:cNvPr id="318"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9" name="CustomShape 2"/>
          <p:cNvSpPr/>
          <p:nvPr/>
        </p:nvSpPr>
        <p:spPr>
          <a:xfrm>
            <a:off x="237600" y="395640"/>
            <a:ext cx="12362040" cy="1016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6000" b="0" strike="noStrike" spc="-1">
                <a:solidFill>
                  <a:srgbClr val="FFFFFF"/>
                </a:solidFill>
                <a:latin typeface="Aku &amp; Kamu"/>
                <a:ea typeface="Aku &amp; Kamu"/>
              </a:rPr>
              <a:t>Was ist Ende Gelände?</a:t>
            </a:r>
            <a:endParaRPr lang="en-US" sz="6000" b="0" strike="noStrike" spc="-1">
              <a:latin typeface="Arial"/>
            </a:endParaRPr>
          </a:p>
        </p:txBody>
      </p:sp>
      <p:sp>
        <p:nvSpPr>
          <p:cNvPr id="320" name="CustomShape 3"/>
          <p:cNvSpPr/>
          <p:nvPr/>
        </p:nvSpPr>
        <p:spPr>
          <a:xfrm>
            <a:off x="8230680" y="5834160"/>
            <a:ext cx="4536000" cy="308700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
                <a:solidFill>
                  <a:srgbClr val="000000"/>
                </a:solidFill>
                <a:latin typeface="Frutiger 55 Roman"/>
                <a:ea typeface="Frutiger 55 Roman"/>
              </a:rPr>
              <a:t>Ziviler Ungehorsam ist ein symbolischer und bewusster Verstoß gegen rechtliche Normen und zielt auf die direkte Verhinderung einer Unrechtssituation.</a:t>
            </a:r>
            <a:endParaRPr lang="en-US" sz="2800" b="0" strike="noStrike" spc="-1">
              <a:latin typeface="Arial"/>
            </a:endParaRPr>
          </a:p>
        </p:txBody>
      </p:sp>
      <p:sp>
        <p:nvSpPr>
          <p:cNvPr id="321" name="CustomShape 4"/>
          <p:cNvSpPr/>
          <p:nvPr/>
        </p:nvSpPr>
        <p:spPr>
          <a:xfrm>
            <a:off x="437040" y="1753560"/>
            <a:ext cx="3952080" cy="22338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40">
                <a:solidFill>
                  <a:srgbClr val="C7327C"/>
                </a:solidFill>
                <a:latin typeface="Frutiger 75 Black"/>
                <a:ea typeface="Frutiger 75 Black"/>
              </a:rPr>
              <a:t>Unsere Aktionsformen sind angekündigte Massenblockaden    zivilen Ungehorsams.</a:t>
            </a:r>
            <a:endParaRPr lang="en-US" sz="2800" b="0" strike="noStrike" spc="-1">
              <a:latin typeface="Arial"/>
            </a:endParaRPr>
          </a:p>
        </p:txBody>
      </p:sp>
      <p:pic>
        <p:nvPicPr>
          <p:cNvPr id="322"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4896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24" name="CustomShape 2"/>
          <p:cNvSpPr/>
          <p:nvPr/>
        </p:nvSpPr>
        <p:spPr>
          <a:xfrm>
            <a:off x="40428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25" name="37505419844_38ec37f7c4_o.png"/>
          <p:cNvPicPr/>
          <p:nvPr/>
        </p:nvPicPr>
        <p:blipFill>
          <a:blip r:embed="rId3"/>
          <a:srcRect l="296" t="131488"/>
          <a:stretch/>
        </p:blipFill>
        <p:spPr>
          <a:xfrm>
            <a:off x="-137160" y="5192640"/>
            <a:ext cx="13278960" cy="1095120"/>
          </a:xfrm>
          <a:prstGeom prst="rect">
            <a:avLst/>
          </a:prstGeom>
          <a:ln w="12600">
            <a:noFill/>
          </a:ln>
        </p:spPr>
      </p:pic>
      <p:sp>
        <p:nvSpPr>
          <p:cNvPr id="326" name="CustomShape 3"/>
          <p:cNvSpPr/>
          <p:nvPr/>
        </p:nvSpPr>
        <p:spPr>
          <a:xfrm>
            <a:off x="1431720" y="4083480"/>
            <a:ext cx="190440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2010: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Klimacamp im Rheinland</a:t>
            </a:r>
            <a:endParaRPr lang="en-US" sz="2000" b="0" strike="noStrike" spc="-1">
              <a:latin typeface="Arial"/>
            </a:endParaRPr>
          </a:p>
        </p:txBody>
      </p:sp>
      <p:sp>
        <p:nvSpPr>
          <p:cNvPr id="327" name="CustomShape 4"/>
          <p:cNvSpPr/>
          <p:nvPr/>
        </p:nvSpPr>
        <p:spPr>
          <a:xfrm>
            <a:off x="2926080" y="6657480"/>
            <a:ext cx="2103120" cy="700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2011: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Lausitzcamp</a:t>
            </a:r>
            <a:endParaRPr lang="en-US" sz="2000" b="0" strike="noStrike" spc="-1">
              <a:latin typeface="Arial"/>
            </a:endParaRPr>
          </a:p>
        </p:txBody>
      </p:sp>
      <p:sp>
        <p:nvSpPr>
          <p:cNvPr id="328" name="CustomShape 5"/>
          <p:cNvSpPr/>
          <p:nvPr/>
        </p:nvSpPr>
        <p:spPr>
          <a:xfrm rot="3000">
            <a:off x="5851440" y="668880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2014: </a:t>
            </a:r>
            <a:r>
              <a:rPr lang="en-US" sz="2000" b="0" strike="noStrike" spc="-1">
                <a:solidFill>
                  <a:srgbClr val="000000"/>
                </a:solidFill>
                <a:latin typeface="Aku &amp; Kamu"/>
                <a:ea typeface="Aku &amp; Kamu"/>
              </a:rPr>
              <a:t>Menschenkette in der Lausitz</a:t>
            </a:r>
            <a:endParaRPr lang="en-US" sz="2000" b="0" strike="noStrike" spc="-1">
              <a:latin typeface="Arial"/>
            </a:endParaRPr>
          </a:p>
        </p:txBody>
      </p:sp>
      <p:sp>
        <p:nvSpPr>
          <p:cNvPr id="329" name="CustomShape 6"/>
          <p:cNvSpPr/>
          <p:nvPr/>
        </p:nvSpPr>
        <p:spPr>
          <a:xfrm>
            <a:off x="4389120" y="433656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447C00"/>
                </a:solidFill>
                <a:latin typeface="Aku &amp; Kamu"/>
                <a:ea typeface="Aku &amp; Kamu"/>
              </a:rPr>
              <a:t>seit 2012: Waldbesetzung HAMBI bleibt!</a:t>
            </a:r>
            <a:endParaRPr lang="en-US" sz="2000" b="0" strike="noStrike" spc="-1">
              <a:latin typeface="Arial"/>
            </a:endParaRPr>
          </a:p>
        </p:txBody>
      </p:sp>
      <p:sp>
        <p:nvSpPr>
          <p:cNvPr id="330" name="CustomShape 7"/>
          <p:cNvSpPr/>
          <p:nvPr/>
        </p:nvSpPr>
        <p:spPr>
          <a:xfrm>
            <a:off x="6858000" y="4083480"/>
            <a:ext cx="233856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Seit 2014:</a:t>
            </a:r>
            <a:r>
              <a:rPr lang="en-US" sz="2000" b="0" strike="noStrike" spc="-1">
                <a:solidFill>
                  <a:srgbClr val="000000"/>
                </a:solidFill>
                <a:latin typeface="Aku &amp; Kamu"/>
                <a:ea typeface="Aku &amp; Kamu"/>
              </a:rPr>
              <a:t> </a:t>
            </a:r>
            <a:r>
              <a:rPr lang="en-US" sz="2000" b="0" strike="noStrike" spc="-1">
                <a:solidFill>
                  <a:srgbClr val="C7327C"/>
                </a:solidFill>
                <a:latin typeface="Aku &amp; Kamu"/>
                <a:ea typeface="Aku &amp; Kamu"/>
              </a:rPr>
              <a:t>Baggerblockaden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im Rheinland </a:t>
            </a:r>
            <a:endParaRPr lang="en-US" sz="2000" b="0" strike="noStrike" spc="-1">
              <a:latin typeface="Arial"/>
            </a:endParaRPr>
          </a:p>
        </p:txBody>
      </p:sp>
      <p:sp>
        <p:nvSpPr>
          <p:cNvPr id="331" name="CustomShape 8"/>
          <p:cNvSpPr/>
          <p:nvPr/>
        </p:nvSpPr>
        <p:spPr>
          <a:xfrm>
            <a:off x="8961120" y="2929320"/>
            <a:ext cx="3670200" cy="1614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2" name="Line 9"/>
          <p:cNvSpPr/>
          <p:nvPr/>
        </p:nvSpPr>
        <p:spPr>
          <a:xfrm>
            <a:off x="-56880" y="6249600"/>
            <a:ext cx="13118400" cy="360"/>
          </a:xfrm>
          <a:prstGeom prst="line">
            <a:avLst/>
          </a:prstGeom>
          <a:ln w="76320">
            <a:solidFill>
              <a:srgbClr val="EE230C"/>
            </a:solidFill>
            <a:miter/>
          </a:ln>
        </p:spPr>
        <p:style>
          <a:lnRef idx="0">
            <a:scrgbClr r="0" g="0" b="0"/>
          </a:lnRef>
          <a:fillRef idx="0">
            <a:scrgbClr r="0" g="0" b="0"/>
          </a:fillRef>
          <a:effectRef idx="0">
            <a:scrgbClr r="0" g="0" b="0"/>
          </a:effectRef>
          <a:fontRef idx="minor"/>
        </p:style>
      </p:sp>
      <p:pic>
        <p:nvPicPr>
          <p:cNvPr id="333" name="EG_logo.png"/>
          <p:cNvPicPr/>
          <p:nvPr/>
        </p:nvPicPr>
        <p:blipFill>
          <a:blip r:embed="rId4"/>
          <a:stretch/>
        </p:blipFill>
        <p:spPr>
          <a:xfrm>
            <a:off x="10789920" y="-510840"/>
            <a:ext cx="2522160" cy="2522160"/>
          </a:xfrm>
          <a:prstGeom prst="rect">
            <a:avLst/>
          </a:prstGeom>
          <a:ln w="12600">
            <a:noFill/>
          </a:ln>
        </p:spPr>
      </p:pic>
      <p:sp>
        <p:nvSpPr>
          <p:cNvPr id="334" name="CustomShape 10"/>
          <p:cNvSpPr/>
          <p:nvPr/>
        </p:nvSpPr>
        <p:spPr>
          <a:xfrm>
            <a:off x="335880" y="6391080"/>
            <a:ext cx="2133000" cy="15843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2008: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Antirassismus- und Klimacamp Hamburg</a:t>
            </a:r>
            <a:endParaRPr lang="en-US" sz="20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1080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36" name="CustomShape 2"/>
          <p:cNvSpPr/>
          <p:nvPr/>
        </p:nvSpPr>
        <p:spPr>
          <a:xfrm>
            <a:off x="44244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37" name="37505419844_38ec37f7c4_o.png"/>
          <p:cNvPicPr/>
          <p:nvPr/>
        </p:nvPicPr>
        <p:blipFill>
          <a:blip r:embed="rId3"/>
          <a:srcRect l="296" t="131488"/>
          <a:stretch/>
        </p:blipFill>
        <p:spPr>
          <a:xfrm>
            <a:off x="-99000" y="5192640"/>
            <a:ext cx="13278960" cy="1095120"/>
          </a:xfrm>
          <a:prstGeom prst="rect">
            <a:avLst/>
          </a:prstGeom>
          <a:ln w="12600">
            <a:noFill/>
          </a:ln>
        </p:spPr>
      </p:pic>
      <p:sp>
        <p:nvSpPr>
          <p:cNvPr id="338" name="CustomShape 3"/>
          <p:cNvSpPr/>
          <p:nvPr/>
        </p:nvSpPr>
        <p:spPr>
          <a:xfrm>
            <a:off x="365760" y="3039480"/>
            <a:ext cx="2964240" cy="22240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9" name="CustomShape 4"/>
          <p:cNvSpPr/>
          <p:nvPr/>
        </p:nvSpPr>
        <p:spPr>
          <a:xfrm>
            <a:off x="1645920" y="6700320"/>
            <a:ext cx="3223800" cy="19198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2016: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4.000 Menschen,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davon 1500 Internationals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Kraftwerk in der Lausitz für 48 Stunden blockiert</a:t>
            </a:r>
            <a:endParaRPr lang="en-US" sz="2000" b="0" strike="noStrike" spc="-1">
              <a:latin typeface="Arial"/>
            </a:endParaRPr>
          </a:p>
        </p:txBody>
      </p:sp>
      <p:sp>
        <p:nvSpPr>
          <p:cNvPr id="340" name="CustomShape 5"/>
          <p:cNvSpPr/>
          <p:nvPr/>
        </p:nvSpPr>
        <p:spPr>
          <a:xfrm>
            <a:off x="6110280" y="1976760"/>
            <a:ext cx="29422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COP November 2017: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3000 Menschen besetzten Tagebau Hambach</a:t>
            </a:r>
            <a:endParaRPr lang="en-US" sz="2000" b="0" strike="noStrike" spc="-1">
              <a:latin typeface="Arial"/>
            </a:endParaRPr>
          </a:p>
        </p:txBody>
      </p:sp>
      <p:sp>
        <p:nvSpPr>
          <p:cNvPr id="341" name="Line 6"/>
          <p:cNvSpPr/>
          <p:nvPr/>
        </p:nvSpPr>
        <p:spPr>
          <a:xfrm>
            <a:off x="-18720" y="6249600"/>
            <a:ext cx="13118400" cy="360"/>
          </a:xfrm>
          <a:prstGeom prst="line">
            <a:avLst/>
          </a:prstGeom>
          <a:ln w="76320">
            <a:solidFill>
              <a:srgbClr val="EE230C"/>
            </a:solidFill>
            <a:miter/>
          </a:ln>
        </p:spPr>
        <p:style>
          <a:lnRef idx="0">
            <a:scrgbClr r="0" g="0" b="0"/>
          </a:lnRef>
          <a:fillRef idx="0">
            <a:scrgbClr r="0" g="0" b="0"/>
          </a:fillRef>
          <a:effectRef idx="0">
            <a:scrgbClr r="0" g="0" b="0"/>
          </a:effectRef>
          <a:fontRef idx="minor"/>
        </p:style>
      </p:sp>
      <p:pic>
        <p:nvPicPr>
          <p:cNvPr id="342" name="EG_logo.png"/>
          <p:cNvPicPr/>
          <p:nvPr/>
        </p:nvPicPr>
        <p:blipFill>
          <a:blip r:embed="rId4"/>
          <a:stretch/>
        </p:blipFill>
        <p:spPr>
          <a:xfrm>
            <a:off x="10828080" y="-510840"/>
            <a:ext cx="2522160" cy="2522160"/>
          </a:xfrm>
          <a:prstGeom prst="rect">
            <a:avLst/>
          </a:prstGeom>
          <a:ln w="12600">
            <a:noFill/>
          </a:ln>
        </p:spPr>
      </p:pic>
      <p:sp>
        <p:nvSpPr>
          <p:cNvPr id="343" name="CustomShape 7"/>
          <p:cNvSpPr/>
          <p:nvPr/>
        </p:nvSpPr>
        <p:spPr>
          <a:xfrm>
            <a:off x="6400800" y="6700320"/>
            <a:ext cx="356616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Oktober 2018:</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2 Aktionen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für den Hambi</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über 6.000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Gleisblockade über Nacht</a:t>
            </a:r>
            <a:endParaRPr lang="en-US" sz="2000" b="0" strike="noStrike" spc="-1">
              <a:latin typeface="Arial"/>
            </a:endParaRPr>
          </a:p>
        </p:txBody>
      </p:sp>
      <p:sp>
        <p:nvSpPr>
          <p:cNvPr id="344" name="CustomShape 8"/>
          <p:cNvSpPr/>
          <p:nvPr/>
        </p:nvSpPr>
        <p:spPr>
          <a:xfrm>
            <a:off x="8448120" y="4171320"/>
            <a:ext cx="2812680" cy="13100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Juni 2019:</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6.000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Gleisblockade über 40h</a:t>
            </a:r>
            <a:endParaRPr lang="en-US" sz="2000" b="0" strike="noStrike" spc="-1">
              <a:latin typeface="Arial"/>
            </a:endParaRPr>
          </a:p>
        </p:txBody>
      </p:sp>
      <p:sp>
        <p:nvSpPr>
          <p:cNvPr id="345" name="CustomShape 9"/>
          <p:cNvSpPr/>
          <p:nvPr/>
        </p:nvSpPr>
        <p:spPr>
          <a:xfrm>
            <a:off x="10400760" y="2436840"/>
            <a:ext cx="28126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November 2019:</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4.000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im Lausitzer &amp;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Leipziger Revier</a:t>
            </a:r>
            <a:endParaRPr lang="en-US" sz="2000" b="0" strike="noStrike" spc="-1">
              <a:latin typeface="Arial"/>
            </a:endParaRPr>
          </a:p>
        </p:txBody>
      </p:sp>
      <p:sp>
        <p:nvSpPr>
          <p:cNvPr id="346" name="CustomShape 10"/>
          <p:cNvSpPr/>
          <p:nvPr/>
        </p:nvSpPr>
        <p:spPr>
          <a:xfrm>
            <a:off x="3657600" y="3749040"/>
            <a:ext cx="338328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Sommer 2017: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Aktionstage im Rheinland, drei Camps.</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2.500 Menschen</a:t>
            </a:r>
            <a:br/>
            <a:r>
              <a:rPr lang="en-US" sz="2000" b="0" strike="noStrike" spc="-1">
                <a:solidFill>
                  <a:srgbClr val="000000"/>
                </a:solidFill>
                <a:latin typeface="Aku &amp; Kamu"/>
                <a:ea typeface="Aku &amp; Kamu"/>
              </a:rPr>
              <a:t> in den Massenaktionen</a:t>
            </a:r>
            <a:endParaRPr lang="en-US" sz="20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48" name="CustomShape 2"/>
          <p:cNvSpPr/>
          <p:nvPr/>
        </p:nvSpPr>
        <p:spPr>
          <a:xfrm>
            <a:off x="237600" y="517320"/>
            <a:ext cx="123620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Ziviler Ungehorsam</a:t>
            </a:r>
            <a:endParaRPr lang="en-US" sz="4400" b="0" strike="noStrike" spc="-1">
              <a:latin typeface="Arial"/>
            </a:endParaRPr>
          </a:p>
        </p:txBody>
      </p:sp>
      <p:pic>
        <p:nvPicPr>
          <p:cNvPr id="349" name="Henry David Thoreau.jpg"/>
          <p:cNvPicPr/>
          <p:nvPr/>
        </p:nvPicPr>
        <p:blipFill>
          <a:blip r:embed="rId3"/>
          <a:srcRect t="40302"/>
          <a:stretch/>
        </p:blipFill>
        <p:spPr>
          <a:xfrm>
            <a:off x="668880" y="1761840"/>
            <a:ext cx="3096000" cy="3936960"/>
          </a:xfrm>
          <a:prstGeom prst="rect">
            <a:avLst/>
          </a:prstGeom>
          <a:ln w="12600">
            <a:noFill/>
          </a:ln>
        </p:spPr>
      </p:pic>
      <p:pic>
        <p:nvPicPr>
          <p:cNvPr id="350" name="Rosa Parks.jpg"/>
          <p:cNvPicPr/>
          <p:nvPr/>
        </p:nvPicPr>
        <p:blipFill>
          <a:blip r:embed="rId4"/>
          <a:stretch/>
        </p:blipFill>
        <p:spPr>
          <a:xfrm>
            <a:off x="1034640" y="6073920"/>
            <a:ext cx="4671720" cy="3335760"/>
          </a:xfrm>
          <a:prstGeom prst="rect">
            <a:avLst/>
          </a:prstGeom>
          <a:ln w="12600">
            <a:noFill/>
          </a:ln>
        </p:spPr>
      </p:pic>
      <p:pic>
        <p:nvPicPr>
          <p:cNvPr id="351" name="Martin Luther King.jpg"/>
          <p:cNvPicPr/>
          <p:nvPr/>
        </p:nvPicPr>
        <p:blipFill rotWithShape="1">
          <a:blip r:embed="rId5"/>
          <a:srcRect l="621" t="2707" r="-621" b="38482"/>
          <a:stretch/>
        </p:blipFill>
        <p:spPr>
          <a:xfrm>
            <a:off x="7294604" y="5380055"/>
            <a:ext cx="4406479" cy="4111902"/>
          </a:xfrm>
          <a:prstGeom prst="rect">
            <a:avLst/>
          </a:prstGeom>
          <a:ln w="12600">
            <a:noFill/>
          </a:ln>
        </p:spPr>
      </p:pic>
      <p:sp>
        <p:nvSpPr>
          <p:cNvPr id="352" name="CustomShape 3"/>
          <p:cNvSpPr/>
          <p:nvPr/>
        </p:nvSpPr>
        <p:spPr>
          <a:xfrm>
            <a:off x="4232160" y="8503920"/>
            <a:ext cx="127224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Rosa Parks</a:t>
            </a:r>
            <a:endParaRPr lang="en-US" sz="1800" b="0" strike="noStrike" spc="-1">
              <a:latin typeface="Arial"/>
            </a:endParaRPr>
          </a:p>
        </p:txBody>
      </p:sp>
      <p:pic>
        <p:nvPicPr>
          <p:cNvPr id="353" name="Suffragetten 1910.jpg"/>
          <p:cNvPicPr/>
          <p:nvPr/>
        </p:nvPicPr>
        <p:blipFill>
          <a:blip r:embed="rId6"/>
          <a:stretch/>
        </p:blipFill>
        <p:spPr>
          <a:xfrm>
            <a:off x="5204520" y="1782360"/>
            <a:ext cx="4620600" cy="3335760"/>
          </a:xfrm>
          <a:prstGeom prst="rect">
            <a:avLst/>
          </a:prstGeom>
          <a:ln w="12600">
            <a:noFill/>
          </a:ln>
        </p:spPr>
      </p:pic>
      <p:sp>
        <p:nvSpPr>
          <p:cNvPr id="354" name="CustomShape 4"/>
          <p:cNvSpPr/>
          <p:nvPr/>
        </p:nvSpPr>
        <p:spPr>
          <a:xfrm>
            <a:off x="5438880" y="3476520"/>
            <a:ext cx="133596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Suffragetten</a:t>
            </a:r>
            <a:endParaRPr lang="en-US" sz="1800" b="0" strike="noStrike" spc="-1">
              <a:latin typeface="Arial"/>
            </a:endParaRPr>
          </a:p>
        </p:txBody>
      </p:sp>
      <p:pic>
        <p:nvPicPr>
          <p:cNvPr id="355" name="EG_logo.png"/>
          <p:cNvPicPr/>
          <p:nvPr/>
        </p:nvPicPr>
        <p:blipFill>
          <a:blip r:embed="rId7"/>
          <a:stretch/>
        </p:blipFill>
        <p:spPr>
          <a:xfrm>
            <a:off x="10789560" y="-511200"/>
            <a:ext cx="2522160" cy="2522160"/>
          </a:xfrm>
          <a:prstGeom prst="rect">
            <a:avLst/>
          </a:prstGeom>
          <a:ln w="126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p:cNvPicPr/>
          <p:nvPr/>
        </p:nvPicPr>
        <p:blipFill>
          <a:blip r:embed="rId2"/>
          <a:stretch/>
        </p:blipFill>
        <p:spPr>
          <a:xfrm>
            <a:off x="0" y="0"/>
            <a:ext cx="13004280" cy="9753120"/>
          </a:xfrm>
          <a:prstGeom prst="rect">
            <a:avLst/>
          </a:prstGeom>
          <a:ln w="12600">
            <a:noFill/>
          </a:ln>
        </p:spPr>
      </p:pic>
      <p:sp>
        <p:nvSpPr>
          <p:cNvPr id="218" name="CustomShape 1"/>
          <p:cNvSpPr/>
          <p:nvPr/>
        </p:nvSpPr>
        <p:spPr>
          <a:xfrm>
            <a:off x="-28440" y="7961760"/>
            <a:ext cx="13061520" cy="145872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030160"/>
            <a:ext cx="1300428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Verkohlte Welt</a:t>
            </a:r>
            <a:endParaRPr lang="en-US" sz="8000" b="0" strike="noStrike" spc="-1">
              <a:latin typeface="Arial"/>
            </a:endParaRPr>
          </a:p>
        </p:txBody>
      </p:sp>
      <p:pic>
        <p:nvPicPr>
          <p:cNvPr id="220" name="Picture 4"/>
          <p:cNvPicPr/>
          <p:nvPr/>
        </p:nvPicPr>
        <p:blipFill>
          <a:blip r:embed="rId3"/>
          <a:stretch/>
        </p:blipFill>
        <p:spPr>
          <a:xfrm>
            <a:off x="9904320" y="-92160"/>
            <a:ext cx="3099960" cy="3099960"/>
          </a:xfrm>
          <a:prstGeom prst="rect">
            <a:avLst/>
          </a:prstGeom>
          <a:ln w="1260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57" name="CustomShape 2"/>
          <p:cNvSpPr/>
          <p:nvPr/>
        </p:nvSpPr>
        <p:spPr>
          <a:xfrm>
            <a:off x="501120" y="557280"/>
            <a:ext cx="121946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SelbstErmächtigung</a:t>
            </a:r>
            <a:endParaRPr lang="en-US" sz="4400" b="0" strike="noStrike" spc="-1">
              <a:latin typeface="Arial"/>
            </a:endParaRPr>
          </a:p>
        </p:txBody>
      </p:sp>
      <p:sp>
        <p:nvSpPr>
          <p:cNvPr id="358" name="CustomShape 3"/>
          <p:cNvSpPr/>
          <p:nvPr/>
        </p:nvSpPr>
        <p:spPr>
          <a:xfrm>
            <a:off x="972720" y="2718720"/>
            <a:ext cx="11059200" cy="5796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Machtlosigkeit anhand der Klimakrise</a:t>
            </a:r>
            <a:endParaRPr lang="en-US" sz="2800" b="0" strike="noStrike" spc="-1">
              <a:latin typeface="Arial"/>
            </a:endParaRPr>
          </a:p>
          <a:p>
            <a:pPr marL="320760" indent="-320400">
              <a:lnSpc>
                <a:spcPct val="100000"/>
              </a:lnSpc>
              <a:spcBef>
                <a:spcPts val="1001"/>
              </a:spcBef>
              <a:buClr>
                <a:srgbClr val="000000"/>
              </a:buClr>
              <a:buFont typeface="Symbol" charset="2"/>
              <a:buChar char=""/>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Handlungsräume öffnen</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gemeinsame Wirkungsmacht erleben</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direkte Aktion </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sich mit dem eigenen Körper der Ungerechtigkeit in den Weg stellen</a:t>
            </a:r>
            <a:endParaRPr lang="en-US" sz="2800" b="0" strike="noStrike" spc="-1">
              <a:latin typeface="Arial"/>
            </a:endParaRPr>
          </a:p>
        </p:txBody>
      </p:sp>
      <p:pic>
        <p:nvPicPr>
          <p:cNvPr id="359"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48107711333_758a3c9194_o.jpg"/>
          <p:cNvPicPr/>
          <p:nvPr/>
        </p:nvPicPr>
        <p:blipFill>
          <a:blip r:embed="rId2"/>
          <a:stretch/>
        </p:blipFill>
        <p:spPr>
          <a:xfrm>
            <a:off x="0" y="0"/>
            <a:ext cx="13004280" cy="9753120"/>
          </a:xfrm>
          <a:prstGeom prst="rect">
            <a:avLst/>
          </a:prstGeom>
          <a:ln w="12600">
            <a:noFill/>
          </a:ln>
        </p:spPr>
      </p:pic>
      <p:sp>
        <p:nvSpPr>
          <p:cNvPr id="361" name="CustomShape 1"/>
          <p:cNvSpPr/>
          <p:nvPr/>
        </p:nvSpPr>
        <p:spPr>
          <a:xfrm>
            <a:off x="-76320" y="1538280"/>
            <a:ext cx="13102920" cy="171396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62" name="CustomShape 2"/>
          <p:cNvSpPr/>
          <p:nvPr/>
        </p:nvSpPr>
        <p:spPr>
          <a:xfrm>
            <a:off x="-486720" y="1734480"/>
            <a:ext cx="1159596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Alle Dörfer bleiben!</a:t>
            </a:r>
            <a:endParaRPr lang="en-US" sz="8000" b="0" strike="noStrike" spc="-1">
              <a:latin typeface="Arial"/>
            </a:endParaRPr>
          </a:p>
        </p:txBody>
      </p:sp>
      <p:pic>
        <p:nvPicPr>
          <p:cNvPr id="363" name="Grafik 1"/>
          <p:cNvPicPr/>
          <p:nvPr/>
        </p:nvPicPr>
        <p:blipFill>
          <a:blip r:embed="rId3"/>
          <a:stretch/>
        </p:blipFill>
        <p:spPr>
          <a:xfrm>
            <a:off x="10369800" y="299520"/>
            <a:ext cx="2300760" cy="3763800"/>
          </a:xfrm>
          <a:prstGeom prst="rect">
            <a:avLst/>
          </a:prstGeom>
          <a:ln w="1260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49320" y="34308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pic>
        <p:nvPicPr>
          <p:cNvPr id="365" name="Picture 3"/>
          <p:cNvPicPr/>
          <p:nvPr/>
        </p:nvPicPr>
        <p:blipFill>
          <a:blip r:embed="rId2"/>
          <a:srcRect l="18772"/>
          <a:stretch/>
        </p:blipFill>
        <p:spPr>
          <a:xfrm>
            <a:off x="22320" y="1463760"/>
            <a:ext cx="7455960" cy="8229240"/>
          </a:xfrm>
          <a:prstGeom prst="rect">
            <a:avLst/>
          </a:prstGeom>
          <a:ln w="12600">
            <a:noFill/>
          </a:ln>
        </p:spPr>
      </p:pic>
      <p:sp>
        <p:nvSpPr>
          <p:cNvPr id="366" name="CustomShape 2"/>
          <p:cNvSpPr/>
          <p:nvPr/>
        </p:nvSpPr>
        <p:spPr>
          <a:xfrm>
            <a:off x="7536600" y="3443400"/>
            <a:ext cx="5230080" cy="3264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93000"/>
              </a:lnSpc>
            </a:pPr>
            <a:r>
              <a:rPr lang="en-US" sz="2800" b="0" strike="noStrike" spc="-1">
                <a:solidFill>
                  <a:srgbClr val="000000"/>
                </a:solidFill>
                <a:latin typeface="Frutiger 55 Roman"/>
                <a:ea typeface="Frutiger 55 Roman"/>
              </a:rPr>
              <a:t>… ist ein deutschlandweites Bündnis, in dem Betroffene aller Braunkohle-Reviere, die Klimagerechtigkeits-bewegung sowie solidarische Bürgerinnen und Bürger gemeinsam </a:t>
            </a:r>
            <a:r>
              <a:rPr lang="en-US" sz="2800" b="0" strike="noStrike" spc="-1">
                <a:solidFill>
                  <a:srgbClr val="72BF44"/>
                </a:solidFill>
                <a:latin typeface="Frutiger 55 Roman"/>
                <a:ea typeface="Frutiger 55 Roman"/>
              </a:rPr>
              <a:t>gegen Zwangsumsiedlung und Klimazerstörung </a:t>
            </a:r>
            <a:r>
              <a:rPr lang="en-US" sz="2800" b="0" strike="noStrike" spc="-1">
                <a:solidFill>
                  <a:srgbClr val="000000"/>
                </a:solidFill>
                <a:latin typeface="Frutiger 55 Roman"/>
                <a:ea typeface="Frutiger 55 Roman"/>
              </a:rPr>
              <a:t>kämpfen.</a:t>
            </a:r>
            <a:endParaRPr lang="en-US" sz="2800" b="0" strike="noStrike" spc="-1">
              <a:latin typeface="Arial"/>
            </a:endParaRPr>
          </a:p>
        </p:txBody>
      </p:sp>
      <p:sp>
        <p:nvSpPr>
          <p:cNvPr id="367" name="CustomShape 3"/>
          <p:cNvSpPr/>
          <p:nvPr/>
        </p:nvSpPr>
        <p:spPr>
          <a:xfrm>
            <a:off x="267480" y="397800"/>
            <a:ext cx="936432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Das Bündnis</a:t>
            </a:r>
            <a:endParaRPr lang="en-US" sz="4800" b="0" strike="noStrike" spc="-1">
              <a:latin typeface="Arial"/>
            </a:endParaRPr>
          </a:p>
        </p:txBody>
      </p:sp>
      <p:pic>
        <p:nvPicPr>
          <p:cNvPr id="368"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34920" y="30960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0" name="CustomShape 2"/>
          <p:cNvSpPr/>
          <p:nvPr/>
        </p:nvSpPr>
        <p:spPr>
          <a:xfrm>
            <a:off x="125280" y="335880"/>
            <a:ext cx="984024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Aufruf von Alle Dörfer BLEIBEN!</a:t>
            </a:r>
            <a:endParaRPr lang="en-US" sz="4800" b="0" strike="noStrike" spc="-1">
              <a:latin typeface="Arial"/>
            </a:endParaRPr>
          </a:p>
        </p:txBody>
      </p:sp>
      <p:sp>
        <p:nvSpPr>
          <p:cNvPr id="371" name="CustomShape 3"/>
          <p:cNvSpPr/>
          <p:nvPr/>
        </p:nvSpPr>
        <p:spPr>
          <a:xfrm>
            <a:off x="2095560" y="2788560"/>
            <a:ext cx="9535320" cy="5997240"/>
          </a:xfrm>
          <a:prstGeom prst="rect">
            <a:avLst/>
          </a:prstGeom>
          <a:noFill/>
          <a:ln w="12600">
            <a:noFill/>
          </a:ln>
        </p:spPr>
        <p:style>
          <a:lnRef idx="0">
            <a:scrgbClr r="0" g="0" b="0"/>
          </a:lnRef>
          <a:fillRef idx="0">
            <a:scrgbClr r="0" g="0" b="0"/>
          </a:fillRef>
          <a:effectRef idx="0">
            <a:scrgbClr r="0" g="0" b="0"/>
          </a:effectRef>
          <a:fontRef idx="minor"/>
        </p:style>
        <p:txBody>
          <a:bodyPr wrap="none" lIns="45000" tIns="45000" rIns="45000" bIns="45000">
            <a:spAutoFit/>
          </a:bodyPr>
          <a:lstStyle/>
          <a:p>
            <a:pPr>
              <a:lnSpc>
                <a:spcPct val="93000"/>
              </a:lnSpc>
            </a:pPr>
            <a:r>
              <a:rPr lang="en-US" sz="2800" b="0" strike="noStrike" spc="-1">
                <a:solidFill>
                  <a:srgbClr val="000000"/>
                </a:solidFill>
                <a:latin typeface="Frutiger 55 Roman"/>
                <a:ea typeface="Frutiger 55 Roman"/>
              </a:rPr>
              <a:t>Wir werden uns schützend vor die Dörfer stellen.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sofortigen Stopp aller Zwangsum-</a:t>
            </a:r>
            <a:br/>
            <a:r>
              <a:rPr lang="en-US" sz="2800" b="0" strike="noStrike" spc="-1">
                <a:solidFill>
                  <a:srgbClr val="000000"/>
                </a:solidFill>
                <a:latin typeface="Frutiger 55 Roman"/>
                <a:ea typeface="Frutiger 55 Roman"/>
              </a:rPr>
              <a:t>siedlungen, aller Abrissarbeiten, aller Rodungen, Flächen-</a:t>
            </a:r>
            <a:br/>
            <a:r>
              <a:rPr lang="en-US" sz="2800" b="0" strike="noStrike" spc="-1">
                <a:solidFill>
                  <a:srgbClr val="000000"/>
                </a:solidFill>
                <a:latin typeface="Frutiger 55 Roman"/>
                <a:ea typeface="Frutiger 55 Roman"/>
              </a:rPr>
              <a:t>und Naturzerstörungen in den Braunkohlerevieren.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schnellstmöglichen Ausstieg aus der Kohle-</a:t>
            </a:r>
            <a:br/>
            <a:r>
              <a:rPr lang="en-US" sz="2800" b="0" strike="noStrike" spc="-1">
                <a:solidFill>
                  <a:srgbClr val="000000"/>
                </a:solidFill>
                <a:latin typeface="Frutiger 55 Roman"/>
                <a:ea typeface="Frutiger 55 Roman"/>
              </a:rPr>
              <a:t>förderung und die Einhaltung des Pariser Klimaziels von</a:t>
            </a:r>
            <a:br/>
            <a:r>
              <a:rPr lang="en-US" sz="2800" b="0" strike="noStrike" spc="-1">
                <a:solidFill>
                  <a:srgbClr val="000000"/>
                </a:solidFill>
                <a:latin typeface="Frutiger 55 Roman"/>
                <a:ea typeface="Frutiger 55 Roman"/>
              </a:rPr>
              <a:t>1.5°C für Klimagerechtigkeit hier und überall auf der Welt.</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a:t>
            </a:r>
            <a:r>
              <a:rPr lang="en-US" sz="2800" b="0" strike="noStrike" spc="-1">
                <a:solidFill>
                  <a:srgbClr val="72BF44"/>
                </a:solidFill>
                <a:latin typeface="Frutiger 55 Roman"/>
                <a:ea typeface="Frutiger 55 Roman"/>
              </a:rPr>
              <a:t>#AlleDörferbleiben!</a:t>
            </a:r>
            <a:endParaRPr lang="en-US" sz="2800" b="0" strike="noStrike" spc="-1">
              <a:latin typeface="Arial"/>
            </a:endParaRPr>
          </a:p>
          <a:p>
            <a:pPr>
              <a:lnSpc>
                <a:spcPct val="93000"/>
              </a:lnSpc>
            </a:pPr>
            <a:endParaRPr lang="en-US" sz="2800" b="0" strike="noStrike" spc="-1">
              <a:latin typeface="Arial"/>
            </a:endParaRPr>
          </a:p>
          <a:p>
            <a:pPr>
              <a:lnSpc>
                <a:spcPct val="93000"/>
              </a:lnSpc>
            </a:pPr>
            <a:endParaRPr lang="en-US" sz="2800" b="0" strike="noStrike" spc="-1">
              <a:latin typeface="Arial"/>
            </a:endParaRPr>
          </a:p>
          <a:p>
            <a:pPr algn="r">
              <a:lnSpc>
                <a:spcPct val="93000"/>
              </a:lnSpc>
            </a:pPr>
            <a:r>
              <a:rPr lang="en-US" sz="2800" b="0" strike="noStrike" spc="-1">
                <a:solidFill>
                  <a:srgbClr val="000000"/>
                </a:solidFill>
                <a:latin typeface="Frutiger 55 Roman"/>
                <a:ea typeface="Frutiger 55 Roman"/>
              </a:rPr>
              <a:t>(alle-doerfer-bleiben.de, 29.04.2019)</a:t>
            </a:r>
            <a:endParaRPr lang="en-US" sz="2800" b="0" strike="noStrike" spc="-1">
              <a:latin typeface="Arial"/>
            </a:endParaRPr>
          </a:p>
        </p:txBody>
      </p:sp>
      <p:pic>
        <p:nvPicPr>
          <p:cNvPr id="372" name="Grafik 6"/>
          <p:cNvPicPr/>
          <p:nvPr/>
        </p:nvPicPr>
        <p:blipFill>
          <a:blip r:embed="rId2"/>
          <a:stretch/>
        </p:blipFill>
        <p:spPr>
          <a:xfrm>
            <a:off x="1652684" y="2716624"/>
            <a:ext cx="369360" cy="604440"/>
          </a:xfrm>
          <a:prstGeom prst="rect">
            <a:avLst/>
          </a:prstGeom>
          <a:ln w="12600">
            <a:noFill/>
          </a:ln>
        </p:spPr>
      </p:pic>
      <p:pic>
        <p:nvPicPr>
          <p:cNvPr id="373" name="Grafik 7"/>
          <p:cNvPicPr/>
          <p:nvPr/>
        </p:nvPicPr>
        <p:blipFill>
          <a:blip r:embed="rId2"/>
          <a:stretch/>
        </p:blipFill>
        <p:spPr>
          <a:xfrm>
            <a:off x="1675724" y="3499032"/>
            <a:ext cx="369360" cy="604440"/>
          </a:xfrm>
          <a:prstGeom prst="rect">
            <a:avLst/>
          </a:prstGeom>
          <a:ln w="12600">
            <a:noFill/>
          </a:ln>
        </p:spPr>
      </p:pic>
      <p:pic>
        <p:nvPicPr>
          <p:cNvPr id="374" name="Grafik 8"/>
          <p:cNvPicPr/>
          <p:nvPr/>
        </p:nvPicPr>
        <p:blipFill>
          <a:blip r:embed="rId2"/>
          <a:stretch/>
        </p:blipFill>
        <p:spPr>
          <a:xfrm>
            <a:off x="1652684" y="5088260"/>
            <a:ext cx="369360" cy="604440"/>
          </a:xfrm>
          <a:prstGeom prst="rect">
            <a:avLst/>
          </a:prstGeom>
          <a:ln w="12600">
            <a:noFill/>
          </a:ln>
        </p:spPr>
      </p:pic>
      <p:pic>
        <p:nvPicPr>
          <p:cNvPr id="375" name="Grafik 9"/>
          <p:cNvPicPr/>
          <p:nvPr/>
        </p:nvPicPr>
        <p:blipFill>
          <a:blip r:embed="rId2"/>
          <a:stretch/>
        </p:blipFill>
        <p:spPr>
          <a:xfrm>
            <a:off x="1653764" y="6709544"/>
            <a:ext cx="367920" cy="604440"/>
          </a:xfrm>
          <a:prstGeom prst="rect">
            <a:avLst/>
          </a:prstGeom>
          <a:ln w="12600">
            <a:noFill/>
          </a:ln>
        </p:spPr>
      </p:pic>
      <p:pic>
        <p:nvPicPr>
          <p:cNvPr id="376"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8" name="CustomShape 2"/>
          <p:cNvSpPr/>
          <p:nvPr/>
        </p:nvSpPr>
        <p:spPr>
          <a:xfrm>
            <a:off x="453600" y="436680"/>
            <a:ext cx="10278000" cy="759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400" b="0" strike="noStrike" spc="-1">
                <a:solidFill>
                  <a:srgbClr val="FFFFFF"/>
                </a:solidFill>
                <a:latin typeface="Aku &amp; Kamu"/>
                <a:ea typeface="Aku &amp; Kamu"/>
              </a:rPr>
              <a:t>Alle Dörfer bleiben – weltweit!</a:t>
            </a:r>
            <a:endParaRPr lang="en-US" sz="4400" b="0" strike="noStrike" spc="-1">
              <a:latin typeface="Arial"/>
            </a:endParaRPr>
          </a:p>
        </p:txBody>
      </p:sp>
      <p:sp>
        <p:nvSpPr>
          <p:cNvPr id="379" name="CustomShape 3"/>
          <p:cNvSpPr/>
          <p:nvPr/>
        </p:nvSpPr>
        <p:spPr>
          <a:xfrm>
            <a:off x="741600" y="3205800"/>
            <a:ext cx="10311120" cy="3197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gn="just">
              <a:lnSpc>
                <a:spcPct val="100000"/>
              </a:lnSpc>
            </a:pPr>
            <a:r>
              <a:rPr lang="en-US" sz="2800" b="0" strike="noStrike" spc="-1">
                <a:solidFill>
                  <a:srgbClr val="72BF44"/>
                </a:solidFill>
                <a:latin typeface="Frutiger 55 Roman"/>
                <a:ea typeface="Frutiger 55 Roman"/>
              </a:rPr>
              <a:t>Gemeinsam kämpfen wir für Klimagerechtigkeit! </a:t>
            </a:r>
            <a:endParaRPr lang="en-US" sz="2800" b="0" strike="noStrike" spc="-1">
              <a:latin typeface="Arial"/>
            </a:endParaRPr>
          </a:p>
          <a:p>
            <a:pPr algn="just">
              <a:lnSpc>
                <a:spcPct val="100000"/>
              </a:lnSpc>
            </a:pPr>
            <a:br/>
            <a:r>
              <a:rPr lang="en-US" sz="2800" b="0" strike="noStrike" spc="-1">
                <a:solidFill>
                  <a:srgbClr val="000000"/>
                </a:solidFill>
                <a:latin typeface="Frutiger 55 Roman"/>
                <a:ea typeface="Frutiger 55 Roman"/>
              </a:rPr>
              <a:t>Wir lassen nicht zu, dass das Klima weiter aufgeheizt wird, dass Inseln im Meer versinken und weitere Dörfer für die dreckige Braunkohle abgebaggert werden.</a:t>
            </a:r>
            <a:endParaRPr lang="en-US" sz="2800" b="0" strike="noStrike" spc="-1">
              <a:latin typeface="Arial"/>
            </a:endParaRPr>
          </a:p>
          <a:p>
            <a:pPr algn="just">
              <a:lnSpc>
                <a:spcPct val="100000"/>
              </a:lnSpc>
            </a:pPr>
            <a:br/>
            <a:r>
              <a:rPr lang="en-US" sz="3200" b="0" strike="noStrike" spc="-1">
                <a:solidFill>
                  <a:srgbClr val="72BF44"/>
                </a:solidFill>
                <a:latin typeface="Aku &amp; Kamu"/>
                <a:ea typeface="Aku &amp; Kamu"/>
              </a:rPr>
              <a:t>Alle Dörfer bleiben – im Rheinland und weltweit!</a:t>
            </a:r>
            <a:endParaRPr lang="en-US" sz="3200" b="0" strike="noStrike" spc="-1">
              <a:latin typeface="Arial"/>
            </a:endParaRPr>
          </a:p>
        </p:txBody>
      </p:sp>
      <p:pic>
        <p:nvPicPr>
          <p:cNvPr id="380"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1"/>
          <p:cNvPicPr/>
          <p:nvPr/>
        </p:nvPicPr>
        <p:blipFill>
          <a:blip r:embed="rId2"/>
          <a:srcRect l="3364" t="4624" r="4289" b="3791"/>
          <a:stretch/>
        </p:blipFill>
        <p:spPr>
          <a:xfrm>
            <a:off x="736920" y="1550520"/>
            <a:ext cx="11485800" cy="7943400"/>
          </a:xfrm>
          <a:prstGeom prst="rect">
            <a:avLst/>
          </a:prstGeom>
          <a:ln w="12600">
            <a:noFill/>
          </a:ln>
        </p:spPr>
      </p:pic>
      <p:sp>
        <p:nvSpPr>
          <p:cNvPr id="382"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83" name="CustomShape 2"/>
          <p:cNvSpPr/>
          <p:nvPr/>
        </p:nvSpPr>
        <p:spPr>
          <a:xfrm>
            <a:off x="328680" y="324000"/>
            <a:ext cx="1003680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Bedrohte Dörfer um Garzweiler</a:t>
            </a:r>
            <a:endParaRPr lang="en-US" sz="4800" b="0" strike="noStrike" spc="-1">
              <a:latin typeface="Arial"/>
            </a:endParaRPr>
          </a:p>
        </p:txBody>
      </p:sp>
      <p:sp>
        <p:nvSpPr>
          <p:cNvPr id="384" name="CustomShape 3"/>
          <p:cNvSpPr/>
          <p:nvPr/>
        </p:nvSpPr>
        <p:spPr>
          <a:xfrm>
            <a:off x="8350560" y="9238320"/>
            <a:ext cx="3404160" cy="31788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500" b="0" i="1" strike="noStrike" spc="-1">
                <a:solidFill>
                  <a:srgbClr val="000000"/>
                </a:solidFill>
                <a:latin typeface="Minion Pro"/>
                <a:ea typeface="Minion Pro"/>
              </a:rPr>
              <a:t>(BUND-Steckbrief Garzweiler, 14.04.2019)</a:t>
            </a:r>
            <a:endParaRPr lang="en-US" sz="1500" b="0" strike="noStrike" spc="-1">
              <a:latin typeface="Arial"/>
            </a:endParaRPr>
          </a:p>
        </p:txBody>
      </p:sp>
      <p:pic>
        <p:nvPicPr>
          <p:cNvPr id="385"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87" name="CustomShape 2"/>
          <p:cNvSpPr/>
          <p:nvPr/>
        </p:nvSpPr>
        <p:spPr>
          <a:xfrm>
            <a:off x="328680" y="324000"/>
            <a:ext cx="1003680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L277 &amp; Mahnwache Lützerath</a:t>
            </a:r>
            <a:endParaRPr lang="en-US" sz="4800" b="0" strike="noStrike" spc="-1">
              <a:latin typeface="Arial"/>
            </a:endParaRPr>
          </a:p>
        </p:txBody>
      </p:sp>
      <p:sp>
        <p:nvSpPr>
          <p:cNvPr id="388" name="CustomShape 3"/>
          <p:cNvSpPr/>
          <p:nvPr/>
        </p:nvSpPr>
        <p:spPr>
          <a:xfrm>
            <a:off x="2160360" y="2788560"/>
            <a:ext cx="8997741" cy="5300638"/>
          </a:xfrm>
          <a:prstGeom prst="rect">
            <a:avLst/>
          </a:prstGeom>
          <a:noFill/>
          <a:ln w="12600">
            <a:noFill/>
          </a:ln>
        </p:spPr>
        <p:style>
          <a:lnRef idx="0">
            <a:scrgbClr r="0" g="0" b="0"/>
          </a:lnRef>
          <a:fillRef idx="0">
            <a:scrgbClr r="0" g="0" b="0"/>
          </a:fillRef>
          <a:effectRef idx="0">
            <a:scrgbClr r="0" g="0" b="0"/>
          </a:effectRef>
          <a:fontRef idx="minor"/>
        </p:style>
        <p:txBody>
          <a:bodyPr wrap="none" lIns="45000" tIns="45000" rIns="45000" bIns="45000">
            <a:spAutoFit/>
          </a:bodyPr>
          <a:lstStyle/>
          <a:p>
            <a:pPr>
              <a:lnSpc>
                <a:spcPct val="93000"/>
              </a:lnSpc>
            </a:pPr>
            <a:r>
              <a:rPr lang="en-US" sz="2800" b="0" strike="noStrike" spc="-1" dirty="0">
                <a:solidFill>
                  <a:srgbClr val="000000"/>
                </a:solidFill>
                <a:latin typeface="Frutiger 55 Roman"/>
                <a:ea typeface="Frutiger 55 Roman"/>
              </a:rPr>
              <a:t>L277 war </a:t>
            </a:r>
            <a:r>
              <a:rPr lang="en-US" sz="2800" b="0" strike="noStrike" spc="-1" dirty="0" err="1">
                <a:solidFill>
                  <a:srgbClr val="000000"/>
                </a:solidFill>
                <a:latin typeface="Frutiger 55 Roman"/>
                <a:ea typeface="Frutiger 55 Roman"/>
              </a:rPr>
              <a:t>umkämpfte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Landstraße</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-&gt; </a:t>
            </a:r>
            <a:r>
              <a:rPr lang="en-US" sz="2800" b="0" strike="noStrike" spc="-1" dirty="0" err="1">
                <a:solidFill>
                  <a:srgbClr val="000000"/>
                </a:solidFill>
                <a:latin typeface="Frutiger 55 Roman"/>
                <a:ea typeface="Frutiger 55 Roman"/>
              </a:rPr>
              <a:t>letzte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Linie</a:t>
            </a:r>
            <a:r>
              <a:rPr lang="en-US" sz="2800" b="0" strike="noStrike" spc="-1" dirty="0">
                <a:solidFill>
                  <a:srgbClr val="000000"/>
                </a:solidFill>
                <a:latin typeface="Frutiger 55 Roman"/>
                <a:ea typeface="Frutiger 55 Roman"/>
              </a:rPr>
              <a:t>, die </a:t>
            </a:r>
            <a:r>
              <a:rPr lang="en-US" sz="2800" b="0" strike="noStrike" spc="-1" dirty="0" err="1">
                <a:solidFill>
                  <a:srgbClr val="000000"/>
                </a:solidFill>
                <a:latin typeface="Frutiger 55 Roman"/>
                <a:ea typeface="Frutiger 55 Roman"/>
              </a:rPr>
              <a:t>Dörfer</a:t>
            </a:r>
            <a:r>
              <a:rPr lang="en-US" sz="2800" b="0" strike="noStrike" spc="-1" dirty="0">
                <a:solidFill>
                  <a:srgbClr val="000000"/>
                </a:solidFill>
                <a:latin typeface="Frutiger 55 Roman"/>
                <a:ea typeface="Frutiger 55 Roman"/>
              </a:rPr>
              <a:t> &amp; </a:t>
            </a:r>
            <a:r>
              <a:rPr lang="en-US" sz="2800" b="0" strike="noStrike" spc="-1" dirty="0" err="1">
                <a:solidFill>
                  <a:srgbClr val="000000"/>
                </a:solidFill>
                <a:latin typeface="Frutiger 55 Roman"/>
                <a:ea typeface="Frutiger 55 Roman"/>
              </a:rPr>
              <a:t>Tagebau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noch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trennt</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30.8. </a:t>
            </a:r>
            <a:r>
              <a:rPr lang="en-US" sz="2800" b="0" strike="noStrike" spc="-1" dirty="0" err="1">
                <a:solidFill>
                  <a:srgbClr val="000000"/>
                </a:solidFill>
                <a:latin typeface="Frutiger 55 Roman"/>
                <a:ea typeface="Frutiger 55 Roman"/>
              </a:rPr>
              <a:t>große</a:t>
            </a:r>
            <a:r>
              <a:rPr lang="en-US" sz="2800" b="0" strike="noStrike" spc="-1" dirty="0">
                <a:solidFill>
                  <a:srgbClr val="000000"/>
                </a:solidFill>
                <a:latin typeface="Frutiger 55 Roman"/>
                <a:ea typeface="Frutiger 55 Roman"/>
              </a:rPr>
              <a:t> Demo “</a:t>
            </a:r>
            <a:r>
              <a:rPr lang="en-US" sz="2800" b="0" strike="noStrike" spc="-1" dirty="0" err="1">
                <a:solidFill>
                  <a:srgbClr val="000000"/>
                </a:solidFill>
                <a:latin typeface="Frutiger 55 Roman"/>
                <a:ea typeface="Frutiger 55 Roman"/>
              </a:rPr>
              <a:t>Alle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Dörfer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Bleiben</a:t>
            </a:r>
            <a:r>
              <a:rPr lang="en-US" sz="2800" b="0" strike="noStrike" spc="-1" dirty="0">
                <a:solidFill>
                  <a:srgbClr val="000000"/>
                </a:solidFill>
                <a:latin typeface="Frutiger 55 Roman"/>
                <a:ea typeface="Frutiger 55 Roman"/>
              </a:rPr>
              <a:t> - </a:t>
            </a:r>
            <a:r>
              <a:rPr lang="en-US" sz="2800" b="0" strike="noStrike" spc="-1" dirty="0" err="1">
                <a:solidFill>
                  <a:srgbClr val="000000"/>
                </a:solidFill>
                <a:latin typeface="Frutiger 55 Roman"/>
                <a:ea typeface="Frutiger 55 Roman"/>
              </a:rPr>
              <a:t>jetzt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erst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recht</a:t>
            </a:r>
            <a:r>
              <a:rPr lang="en-US" sz="2800" b="0" strike="noStrike" spc="-1" dirty="0">
                <a:solidFill>
                  <a:srgbClr val="000000"/>
                </a:solidFill>
                <a:latin typeface="Frutiger 55 Roman"/>
                <a:ea typeface="Frutiger 55 Roman"/>
              </a:rPr>
              <a:t>!”</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am </a:t>
            </a:r>
            <a:r>
              <a:rPr lang="en-US" sz="2800" b="0" strike="noStrike" spc="-1" dirty="0" err="1">
                <a:solidFill>
                  <a:srgbClr val="000000"/>
                </a:solidFill>
                <a:latin typeface="Frutiger 55 Roman"/>
                <a:ea typeface="Frutiger 55 Roman"/>
              </a:rPr>
              <a:t>Tagebau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Garzweiler</a:t>
            </a:r>
            <a:r>
              <a:rPr lang="en-US" sz="2800" b="0" strike="noStrike" spc="-1" dirty="0">
                <a:solidFill>
                  <a:srgbClr val="000000"/>
                </a:solidFill>
                <a:latin typeface="Frutiger 55 Roman"/>
                <a:ea typeface="Frutiger 55 Roman"/>
              </a:rPr>
              <a:t> II </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err="1">
                <a:solidFill>
                  <a:srgbClr val="000000"/>
                </a:solidFill>
                <a:latin typeface="Frutiger 55 Roman"/>
                <a:ea typeface="Frutiger 55 Roman"/>
              </a:rPr>
              <a:t>dauerhafte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Mahnwache</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Lützerath</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in der “</a:t>
            </a:r>
            <a:r>
              <a:rPr lang="en-US" sz="2800" b="0" strike="noStrike" spc="-1" dirty="0" err="1">
                <a:solidFill>
                  <a:srgbClr val="000000"/>
                </a:solidFill>
                <a:latin typeface="Frutiger 55 Roman"/>
                <a:ea typeface="Frutiger 55 Roman"/>
              </a:rPr>
              <a:t>Schlafoase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kannst</a:t>
            </a:r>
            <a:r>
              <a:rPr lang="en-US" sz="2800" b="0" strike="noStrike" spc="-1" dirty="0">
                <a:solidFill>
                  <a:srgbClr val="000000"/>
                </a:solidFill>
                <a:latin typeface="Frutiger 55 Roman"/>
                <a:ea typeface="Frutiger 55 Roman"/>
              </a:rPr>
              <a:t> du </a:t>
            </a:r>
            <a:r>
              <a:rPr lang="en-US" sz="2800" b="0" strike="noStrike" spc="-1" dirty="0" err="1">
                <a:solidFill>
                  <a:srgbClr val="000000"/>
                </a:solidFill>
                <a:latin typeface="Frutiger 55 Roman"/>
                <a:ea typeface="Frutiger 55 Roman"/>
              </a:rPr>
              <a:t>dein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Zelt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aufschlagen</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AlleDoerfer</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MaWaLuetzerath</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Kirche_an_Kante</a:t>
            </a:r>
            <a:endParaRPr lang="en-US" sz="2800" b="0" strike="noStrike" spc="-1" dirty="0">
              <a:latin typeface="Arial"/>
            </a:endParaRPr>
          </a:p>
        </p:txBody>
      </p:sp>
      <p:pic>
        <p:nvPicPr>
          <p:cNvPr id="389" name="Grafik 6"/>
          <p:cNvPicPr/>
          <p:nvPr/>
        </p:nvPicPr>
        <p:blipFill>
          <a:blip r:embed="rId2"/>
          <a:stretch/>
        </p:blipFill>
        <p:spPr>
          <a:xfrm>
            <a:off x="1700580" y="2763720"/>
            <a:ext cx="369360" cy="604440"/>
          </a:xfrm>
          <a:prstGeom prst="rect">
            <a:avLst/>
          </a:prstGeom>
          <a:ln w="12600">
            <a:noFill/>
          </a:ln>
        </p:spPr>
      </p:pic>
      <p:pic>
        <p:nvPicPr>
          <p:cNvPr id="390" name="Grafik 6"/>
          <p:cNvPicPr/>
          <p:nvPr/>
        </p:nvPicPr>
        <p:blipFill>
          <a:blip r:embed="rId2"/>
          <a:stretch/>
        </p:blipFill>
        <p:spPr>
          <a:xfrm>
            <a:off x="1700580" y="3924456"/>
            <a:ext cx="369360" cy="604440"/>
          </a:xfrm>
          <a:prstGeom prst="rect">
            <a:avLst/>
          </a:prstGeom>
          <a:ln w="12600">
            <a:noFill/>
          </a:ln>
        </p:spPr>
      </p:pic>
      <p:pic>
        <p:nvPicPr>
          <p:cNvPr id="391" name="Grafik 6"/>
          <p:cNvPicPr/>
          <p:nvPr/>
        </p:nvPicPr>
        <p:blipFill>
          <a:blip r:embed="rId2"/>
          <a:stretch/>
        </p:blipFill>
        <p:spPr>
          <a:xfrm>
            <a:off x="1700580" y="5145468"/>
            <a:ext cx="369360" cy="604440"/>
          </a:xfrm>
          <a:prstGeom prst="rect">
            <a:avLst/>
          </a:prstGeom>
          <a:ln w="12600">
            <a:noFill/>
          </a:ln>
        </p:spPr>
      </p:pic>
      <p:pic>
        <p:nvPicPr>
          <p:cNvPr id="392" name="Grafik 6"/>
          <p:cNvPicPr/>
          <p:nvPr/>
        </p:nvPicPr>
        <p:blipFill>
          <a:blip r:embed="rId2"/>
          <a:stretch/>
        </p:blipFill>
        <p:spPr>
          <a:xfrm>
            <a:off x="1700580" y="5914148"/>
            <a:ext cx="369360" cy="604440"/>
          </a:xfrm>
          <a:prstGeom prst="rect">
            <a:avLst/>
          </a:prstGeom>
          <a:ln w="12600">
            <a:noFill/>
          </a:ln>
        </p:spPr>
      </p:pic>
      <p:pic>
        <p:nvPicPr>
          <p:cNvPr id="393" name="Twitter_bird_logo_2012.svg.png"/>
          <p:cNvPicPr/>
          <p:nvPr/>
        </p:nvPicPr>
        <p:blipFill>
          <a:blip r:embed="rId3"/>
          <a:stretch/>
        </p:blipFill>
        <p:spPr>
          <a:xfrm>
            <a:off x="1628166" y="6830614"/>
            <a:ext cx="1414440" cy="1150560"/>
          </a:xfrm>
          <a:prstGeom prst="rect">
            <a:avLst/>
          </a:prstGeom>
          <a:ln w="12600">
            <a:noFill/>
          </a:ln>
        </p:spPr>
      </p:pic>
      <p:pic>
        <p:nvPicPr>
          <p:cNvPr id="394" name="EG_logo.png"/>
          <p:cNvPicPr/>
          <p:nvPr/>
        </p:nvPicPr>
        <p:blipFill>
          <a:blip r:embed="rId4"/>
          <a:stretch/>
        </p:blipFill>
        <p:spPr>
          <a:xfrm>
            <a:off x="10789560" y="-511200"/>
            <a:ext cx="2522160" cy="2522160"/>
          </a:xfrm>
          <a:prstGeom prst="rect">
            <a:avLst/>
          </a:prstGeom>
          <a:ln w="1260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49157274671_ac0ddd1235_k.jpg"/>
          <p:cNvPicPr/>
          <p:nvPr/>
        </p:nvPicPr>
        <p:blipFill>
          <a:blip r:embed="rId2"/>
          <a:stretch/>
        </p:blipFill>
        <p:spPr>
          <a:xfrm>
            <a:off x="0" y="-34560"/>
            <a:ext cx="14716080" cy="9822600"/>
          </a:xfrm>
          <a:prstGeom prst="rect">
            <a:avLst/>
          </a:prstGeom>
          <a:ln w="12600">
            <a:noFill/>
          </a:ln>
        </p:spPr>
      </p:pic>
      <p:sp>
        <p:nvSpPr>
          <p:cNvPr id="396" name="CustomShape 1"/>
          <p:cNvSpPr/>
          <p:nvPr/>
        </p:nvSpPr>
        <p:spPr>
          <a:xfrm>
            <a:off x="-31680" y="7781760"/>
            <a:ext cx="13031280" cy="162540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397" name="CustomShape 2"/>
          <p:cNvSpPr/>
          <p:nvPr/>
        </p:nvSpPr>
        <p:spPr>
          <a:xfrm>
            <a:off x="777240" y="7933680"/>
            <a:ext cx="113130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Werde Aktiv</a:t>
            </a:r>
            <a:endParaRPr lang="en-US" sz="8000" b="0" strike="noStrike" spc="-1">
              <a:latin typeface="Arial"/>
            </a:endParaRPr>
          </a:p>
        </p:txBody>
      </p:sp>
      <p:pic>
        <p:nvPicPr>
          <p:cNvPr id="398" name="Picture 5"/>
          <p:cNvPicPr/>
          <p:nvPr/>
        </p:nvPicPr>
        <p:blipFill>
          <a:blip r:embed="rId3"/>
          <a:stretch/>
        </p:blipFill>
        <p:spPr>
          <a:xfrm>
            <a:off x="10148760" y="46080"/>
            <a:ext cx="2825280" cy="2825280"/>
          </a:xfrm>
          <a:prstGeom prst="rect">
            <a:avLst/>
          </a:prstGeom>
          <a:ln w="1260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0"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Aktionskonsens</a:t>
            </a:r>
            <a:endParaRPr lang="en-US" sz="4800" b="0" strike="noStrike" spc="-1">
              <a:latin typeface="Arial"/>
            </a:endParaRPr>
          </a:p>
        </p:txBody>
      </p:sp>
      <p:sp>
        <p:nvSpPr>
          <p:cNvPr id="401" name="CustomShape 3"/>
          <p:cNvSpPr/>
          <p:nvPr/>
        </p:nvSpPr>
        <p:spPr>
          <a:xfrm>
            <a:off x="309600" y="2775600"/>
            <a:ext cx="12386520" cy="60901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just">
              <a:lnSpc>
                <a:spcPct val="100000"/>
              </a:lnSpc>
              <a:spcBef>
                <a:spcPts val="1001"/>
              </a:spcBef>
            </a:pPr>
            <a:r>
              <a:rPr lang="en-US" sz="2800" b="0" strike="noStrike" spc="-1">
                <a:solidFill>
                  <a:srgbClr val="CB2A7A"/>
                </a:solidFill>
                <a:latin typeface="Frutiger 55 Roman"/>
                <a:ea typeface="Frutiger 55 Roman"/>
              </a:rPr>
              <a:t>Ausschnitt aus dem Aktionskonsens:</a:t>
            </a:r>
            <a:endParaRPr lang="en-US" sz="2800" b="0" strike="noStrike" spc="-1">
              <a:latin typeface="Arial"/>
            </a:endParaRPr>
          </a:p>
          <a:p>
            <a:pPr algn="just">
              <a:lnSpc>
                <a:spcPct val="100000"/>
              </a:lnSpc>
              <a:spcBef>
                <a:spcPts val="1001"/>
              </a:spcBef>
            </a:pPr>
            <a:endParaRPr lang="en-US" sz="2800" b="0" strike="noStrike" spc="-1">
              <a:latin typeface="Arial"/>
            </a:endParaRPr>
          </a:p>
          <a:p>
            <a:pPr algn="just">
              <a:lnSpc>
                <a:spcPct val="100000"/>
              </a:lnSpc>
              <a:spcBef>
                <a:spcPts val="1001"/>
              </a:spcBef>
            </a:pPr>
            <a:r>
              <a:rPr lang="en-US" sz="2800" b="0" strike="noStrike" spc="-1">
                <a:solidFill>
                  <a:srgbClr val="000000"/>
                </a:solidFill>
                <a:latin typeface="Frutiger 55 Roman"/>
                <a:ea typeface="Frutiger 55 Roman"/>
              </a:rPr>
              <a:t>“Ob aktionserfahren oder nicht, alle sollen teilnehmen können: Wir werden technische Infrastruktur wie beispielsweise Schienen, Zufahrten und Bagger blockieren. (…)</a:t>
            </a:r>
            <a:endParaRPr lang="en-US" sz="2800" b="0" strike="noStrike" spc="-1">
              <a:latin typeface="Arial"/>
            </a:endParaRPr>
          </a:p>
          <a:p>
            <a:pPr algn="just">
              <a:lnSpc>
                <a:spcPct val="100000"/>
              </a:lnSpc>
              <a:spcBef>
                <a:spcPts val="1001"/>
              </a:spcBef>
            </a:pPr>
            <a:r>
              <a:rPr lang="en-US" sz="2800" b="0" strike="noStrike" spc="-1">
                <a:solidFill>
                  <a:srgbClr val="000000"/>
                </a:solidFill>
                <a:latin typeface="Frutiger 55 Roman"/>
                <a:ea typeface="Frutiger 55 Roman"/>
              </a:rPr>
              <a:t>Wir werden uns </a:t>
            </a:r>
            <a:r>
              <a:rPr lang="en-US" sz="2800" b="0" strike="noStrike" spc="-1">
                <a:solidFill>
                  <a:srgbClr val="C7327C"/>
                </a:solidFill>
                <a:latin typeface="Frutiger 55 Roman"/>
                <a:ea typeface="Frutiger 55 Roman"/>
              </a:rPr>
              <a:t>ruhig und besonnen verhalten</a:t>
            </a:r>
            <a:r>
              <a:rPr lang="en-US" sz="2800" b="0" strike="noStrike" spc="-1">
                <a:solidFill>
                  <a:srgbClr val="000000"/>
                </a:solidFill>
                <a:latin typeface="Frutiger 55 Roman"/>
                <a:ea typeface="Frutiger 55 Roman"/>
              </a:rPr>
              <a:t>; wir </a:t>
            </a:r>
            <a:r>
              <a:rPr lang="en-US" sz="2800" b="0" strike="noStrike" spc="-1">
                <a:solidFill>
                  <a:srgbClr val="C7327C"/>
                </a:solidFill>
                <a:latin typeface="Frutiger 55 Roman"/>
                <a:ea typeface="Frutiger 55 Roman"/>
              </a:rPr>
              <a:t>gefährden keine Menschen</a:t>
            </a:r>
            <a:r>
              <a:rPr lang="en-US" sz="2800" b="0" strike="noStrike" spc="-1">
                <a:solidFill>
                  <a:srgbClr val="000000"/>
                </a:solidFill>
                <a:latin typeface="Frutiger 55 Roman"/>
                <a:ea typeface="Frutiger 55 Roman"/>
              </a:rPr>
              <a:t>. Wir werden mit unseren Körpern blockieren und besetzen; es ist nicht das Ziel, Infrastruktur zu zerstören oder zu beschädigen. (…) Unsere Aktion wird ein Bild der </a:t>
            </a:r>
            <a:r>
              <a:rPr lang="en-US" sz="2800" b="0" strike="noStrike" spc="-1">
                <a:solidFill>
                  <a:srgbClr val="C7327C"/>
                </a:solidFill>
                <a:latin typeface="Frutiger 55 Roman"/>
                <a:ea typeface="Frutiger 55 Roman"/>
              </a:rPr>
              <a:t>Vielfalt, Kreativität und Offenheit</a:t>
            </a:r>
            <a:r>
              <a:rPr lang="en-US" sz="2800" b="0" strike="noStrike" spc="-1">
                <a:solidFill>
                  <a:srgbClr val="000000"/>
                </a:solidFill>
                <a:latin typeface="Frutiger 55 Roman"/>
                <a:ea typeface="Frutiger 55 Roman"/>
              </a:rPr>
              <a:t> vermitteln. Unsere Aktion richtet sich nicht gegen die Arbeiter*innen von RWE, die von RWE beauftragten Firmen oder gegen die Polizei. Die Sicherheit der teilnehmenden Aktivist*innen, sowie der Arbeiter*innen und aller Beteiligten hat für uns oberste Priorität.“</a:t>
            </a:r>
            <a:endParaRPr lang="en-US" sz="2800" b="0" strike="noStrike" spc="-1">
              <a:latin typeface="Arial"/>
            </a:endParaRPr>
          </a:p>
        </p:txBody>
      </p:sp>
      <p:pic>
        <p:nvPicPr>
          <p:cNvPr id="402"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4"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sp>
        <p:nvSpPr>
          <p:cNvPr id="405" name="CustomShape 3"/>
          <p:cNvSpPr/>
          <p:nvPr/>
        </p:nvSpPr>
        <p:spPr>
          <a:xfrm>
            <a:off x="287280" y="1924920"/>
            <a:ext cx="12429720" cy="73080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Wir halten Corona-Schutzmaßnahmen ein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Die Aktion findet unter freiem Himmel statt</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Bezugsgruppen von max. 10 Personen = “Infektionsgemeinschaft”</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Zwischen den Gruppen Abstand von 1,5m einhalten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Wenn Abstände nicht eingehalten werden können, oder wir in geschlossenen Räumen sind, tragen wir Mund-Nasen-Bedeckung</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Regelmäßig Hände waschen &amp; desinfizieren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Einbahnstraßen an viel-frequentierten Orten wie Infopunkt, Essensausgabe, Toiletten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Nicht zwischen Anlaufstellen wechseln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Delegierten-Plena mit Abstand &amp; möglichst kurz</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Abstand zwischen “Infektionsgemeinschaften” auch bei Aktionstrainings vor der Aktion beachten</a:t>
            </a:r>
            <a:endParaRPr lang="en-US" sz="2600" b="0" strike="noStrike" spc="-1">
              <a:latin typeface="Arial"/>
            </a:endParaRPr>
          </a:p>
        </p:txBody>
      </p:sp>
      <p:pic>
        <p:nvPicPr>
          <p:cNvPr id="406"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2" name="CustomShape 2"/>
          <p:cNvSpPr/>
          <p:nvPr/>
        </p:nvSpPr>
        <p:spPr>
          <a:xfrm>
            <a:off x="404280" y="41904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Wie viel Zeit bleibt uns noch?</a:t>
            </a:r>
            <a:endParaRPr lang="en-US" sz="5400" b="0" strike="noStrike" spc="-1">
              <a:latin typeface="Arial"/>
            </a:endParaRPr>
          </a:p>
        </p:txBody>
      </p:sp>
      <p:pic>
        <p:nvPicPr>
          <p:cNvPr id="223" name="EG_logo.png"/>
          <p:cNvPicPr/>
          <p:nvPr/>
        </p:nvPicPr>
        <p:blipFill>
          <a:blip r:embed="rId3"/>
          <a:stretch/>
        </p:blipFill>
        <p:spPr>
          <a:xfrm>
            <a:off x="10789920" y="-510840"/>
            <a:ext cx="2522160" cy="2522160"/>
          </a:xfrm>
          <a:prstGeom prst="rect">
            <a:avLst/>
          </a:prstGeom>
          <a:ln w="12600">
            <a:noFill/>
          </a:ln>
        </p:spPr>
      </p:pic>
      <p:sp>
        <p:nvSpPr>
          <p:cNvPr id="224" name="CustomShape 3"/>
          <p:cNvSpPr/>
          <p:nvPr/>
        </p:nvSpPr>
        <p:spPr>
          <a:xfrm>
            <a:off x="441000" y="2336040"/>
            <a:ext cx="11715840" cy="177696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1,5 Grad Grenze darf nicht überschritten werden</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Daraus ergibt sich das verbleibende CO2 Budget</a:t>
            </a:r>
            <a:endParaRPr lang="en-US" sz="2800" b="0" strike="noStrike" spc="-1">
              <a:latin typeface="Arial"/>
            </a:endParaRPr>
          </a:p>
          <a:p>
            <a:pPr marL="721800" lvl="1"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aktuell ca. 308 Gigatonnen</a:t>
            </a:r>
            <a:endParaRPr lang="en-US" sz="2800" b="0" strike="noStrike" spc="-1">
              <a:latin typeface="Arial"/>
            </a:endParaRPr>
          </a:p>
        </p:txBody>
      </p:sp>
      <p:pic>
        <p:nvPicPr>
          <p:cNvPr id="225" name="200826 CO2 Clock.png"/>
          <p:cNvPicPr/>
          <p:nvPr/>
        </p:nvPicPr>
        <p:blipFill>
          <a:blip r:embed="rId4"/>
          <a:stretch/>
        </p:blipFill>
        <p:spPr>
          <a:xfrm>
            <a:off x="7232040" y="4567680"/>
            <a:ext cx="5295240" cy="4473720"/>
          </a:xfrm>
          <a:prstGeom prst="rect">
            <a:avLst/>
          </a:prstGeom>
          <a:ln w="12600">
            <a:noFill/>
          </a:ln>
        </p:spPr>
      </p:pic>
      <p:sp>
        <p:nvSpPr>
          <p:cNvPr id="226" name="CustomShape 4"/>
          <p:cNvSpPr/>
          <p:nvPr/>
        </p:nvSpPr>
        <p:spPr>
          <a:xfrm>
            <a:off x="359640" y="6119280"/>
            <a:ext cx="6660360" cy="2677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CO2 - Clock des </a:t>
            </a:r>
            <a:r>
              <a:rPr lang="en-US" sz="2800" b="0" u="sng" strike="noStrike" spc="-1">
                <a:solidFill>
                  <a:srgbClr val="0000FF"/>
                </a:solidFill>
                <a:uFillTx/>
                <a:latin typeface="Frutiger 55 Roman"/>
                <a:ea typeface="Frutiger 55 Roman"/>
                <a:hlinkClick r:id="rId5"/>
              </a:rPr>
              <a:t>Mercator Research Institute on Global Commons and Climate Change</a:t>
            </a:r>
            <a:r>
              <a:rPr lang="en-US" sz="2800" b="0" strike="noStrike" spc="-1">
                <a:solidFill>
                  <a:srgbClr val="000000"/>
                </a:solidFill>
                <a:latin typeface="Frutiger 55 Roman"/>
                <a:ea typeface="Frutiger 55 Roman"/>
              </a:rPr>
              <a:t> </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Stand 26.8.2020</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Daten von: IPCC 2018</a:t>
            </a:r>
            <a:endParaRPr lang="en-US" sz="2800" b="0" strike="noStrike" spc="-1">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8"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sp>
        <p:nvSpPr>
          <p:cNvPr id="409" name="CustomShape 3"/>
          <p:cNvSpPr/>
          <p:nvPr/>
        </p:nvSpPr>
        <p:spPr>
          <a:xfrm>
            <a:off x="287280" y="1891800"/>
            <a:ext cx="12622680" cy="6793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Wenn ihr euch krank fühlt, oder Kontakt mit einem </a:t>
            </a:r>
            <a:br/>
            <a:r>
              <a:rPr lang="en-US" sz="2600" b="0" strike="noStrike" spc="-1">
                <a:solidFill>
                  <a:srgbClr val="000000"/>
                </a:solidFill>
                <a:latin typeface="Frutiger 55 Roman"/>
                <a:ea typeface="Frutiger 55 Roman"/>
              </a:rPr>
              <a:t>Corona-Fall hattet, kommt nicht!</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Wenn vor Ort Symptome auftauchen, geht die ganze </a:t>
            </a:r>
            <a:br/>
            <a:r>
              <a:rPr lang="en-US" sz="2600" b="0" strike="noStrike" spc="-1">
                <a:solidFill>
                  <a:srgbClr val="000000"/>
                </a:solidFill>
                <a:latin typeface="Frutiger 55 Roman"/>
                <a:ea typeface="Frutiger 55 Roman"/>
              </a:rPr>
              <a:t>Bezugsgruppe nicht in Aktion, sondern in Selbst-Isolierung</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Minimiert eure Kontakte 2 Wochen nach der Aktion, </a:t>
            </a:r>
            <a:br/>
            <a:r>
              <a:rPr lang="en-US" sz="2600" b="0" strike="noStrike" spc="-1">
                <a:solidFill>
                  <a:srgbClr val="000000"/>
                </a:solidFill>
                <a:latin typeface="Frutiger 55 Roman"/>
                <a:ea typeface="Frutiger 55 Roman"/>
              </a:rPr>
              <a:t>insbesondere mit Personen aus Risikogruppen</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anonymes Kontakt-Rückverfolgungskonzept mit </a:t>
            </a:r>
            <a:r>
              <a:rPr lang="en-US" sz="2600" b="0" strike="noStrike" spc="-1">
                <a:solidFill>
                  <a:srgbClr val="000000"/>
                </a:solidFill>
                <a:latin typeface="Frutiger 75 Black"/>
                <a:ea typeface="Frutiger 75 Black"/>
              </a:rPr>
              <a:t>Corona ID</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Falls gehäufte Infektionsfälle vor Ort auftreten sollten, muss das zuständige Gesundheitsamt eingeschaltet werden, dann ist Anonymität nicht mehr gewährleistet.</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Wir fordern Menschen auf, sich nicht anzuschließen, wenn sie wissen, dass sie die Hygiene Auflagen nicht einhalten möchten oder können</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vollständiges Konzept und aktuelle Infos auf:</a:t>
            </a:r>
            <a:endParaRPr lang="en-US" sz="2600" b="0" strike="noStrike" spc="-1">
              <a:latin typeface="Arial"/>
            </a:endParaRPr>
          </a:p>
        </p:txBody>
      </p:sp>
      <p:sp>
        <p:nvSpPr>
          <p:cNvPr id="410" name="CustomShape 4"/>
          <p:cNvSpPr/>
          <p:nvPr/>
        </p:nvSpPr>
        <p:spPr>
          <a:xfrm>
            <a:off x="2600280" y="8837280"/>
            <a:ext cx="6569640" cy="577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3200" b="0" strike="noStrike" spc="-1">
                <a:solidFill>
                  <a:srgbClr val="000000"/>
                </a:solidFill>
                <a:latin typeface="Aku &amp; Kamu"/>
                <a:ea typeface="Aku &amp; Kamu"/>
              </a:rPr>
              <a:t>ende-gelaende.org/hygienekonzept/</a:t>
            </a:r>
            <a:endParaRPr lang="en-US" sz="3200" b="0" strike="noStrike" spc="-1">
              <a:latin typeface="Arial"/>
            </a:endParaRPr>
          </a:p>
        </p:txBody>
      </p:sp>
      <p:pic>
        <p:nvPicPr>
          <p:cNvPr id="411"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pic>
        <p:nvPicPr>
          <p:cNvPr id="413" name="Grafik 2"/>
          <p:cNvPicPr/>
          <p:nvPr/>
        </p:nvPicPr>
        <p:blipFill>
          <a:blip r:embed="rId2"/>
          <a:stretch/>
        </p:blipFill>
        <p:spPr>
          <a:xfrm>
            <a:off x="6584400" y="1646280"/>
            <a:ext cx="5870880" cy="3866760"/>
          </a:xfrm>
          <a:prstGeom prst="rect">
            <a:avLst/>
          </a:prstGeom>
          <a:ln w="12600">
            <a:noFill/>
          </a:ln>
        </p:spPr>
      </p:pic>
      <p:sp>
        <p:nvSpPr>
          <p:cNvPr id="414" name="CustomShape 2"/>
          <p:cNvSpPr/>
          <p:nvPr/>
        </p:nvSpPr>
        <p:spPr>
          <a:xfrm>
            <a:off x="6868800" y="6203160"/>
            <a:ext cx="5301720" cy="2793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48">
                <a:solidFill>
                  <a:srgbClr val="000000"/>
                </a:solidFill>
                <a:latin typeface="Frutiger 55 Roman"/>
                <a:ea typeface="Frutiger 55 Roman"/>
              </a:rPr>
              <a:t>Bei allen Massenaktionen und Blockaden gibt es unterschiedliche Aktionslevel.</a:t>
            </a:r>
            <a:endParaRPr lang="en-US" sz="3200" b="0" strike="noStrike" spc="-1">
              <a:latin typeface="Arial"/>
            </a:endParaRPr>
          </a:p>
          <a:p>
            <a:pPr algn="ctr">
              <a:lnSpc>
                <a:spcPct val="100000"/>
              </a:lnSpc>
              <a:spcBef>
                <a:spcPts val="1001"/>
              </a:spcBef>
            </a:pPr>
            <a:endParaRPr lang="en-US" sz="3200" b="0" strike="noStrike" spc="-1">
              <a:latin typeface="Arial"/>
            </a:endParaRPr>
          </a:p>
          <a:p>
            <a:pPr algn="ctr">
              <a:lnSpc>
                <a:spcPct val="100000"/>
              </a:lnSpc>
              <a:spcBef>
                <a:spcPts val="1001"/>
              </a:spcBef>
            </a:pPr>
            <a:r>
              <a:rPr lang="en-US" sz="3600" b="0" strike="noStrike" spc="-148">
                <a:solidFill>
                  <a:srgbClr val="C8427C"/>
                </a:solidFill>
                <a:latin typeface="Aku &amp; Kamu"/>
                <a:ea typeface="Aku &amp; Kamu"/>
              </a:rPr>
              <a:t>Jede*r kann mitmachen!</a:t>
            </a:r>
            <a:endParaRPr lang="en-US" sz="3600" b="0" strike="noStrike" spc="-1">
              <a:latin typeface="Arial"/>
            </a:endParaRPr>
          </a:p>
        </p:txBody>
      </p:sp>
      <p:sp>
        <p:nvSpPr>
          <p:cNvPr id="415" name="CustomShape 3"/>
          <p:cNvSpPr/>
          <p:nvPr/>
        </p:nvSpPr>
        <p:spPr>
          <a:xfrm>
            <a:off x="45576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Aktionslevel</a:t>
            </a:r>
            <a:endParaRPr lang="en-US" sz="4800" b="0" strike="noStrike" spc="-1">
              <a:latin typeface="Arial"/>
            </a:endParaRPr>
          </a:p>
        </p:txBody>
      </p:sp>
      <p:pic>
        <p:nvPicPr>
          <p:cNvPr id="416" name="Grafik 4"/>
          <p:cNvPicPr/>
          <p:nvPr/>
        </p:nvPicPr>
        <p:blipFill>
          <a:blip r:embed="rId3"/>
          <a:stretch/>
        </p:blipFill>
        <p:spPr>
          <a:xfrm>
            <a:off x="455760" y="5668200"/>
            <a:ext cx="5959080" cy="3866760"/>
          </a:xfrm>
          <a:prstGeom prst="rect">
            <a:avLst/>
          </a:prstGeom>
          <a:ln w="12600">
            <a:noFill/>
          </a:ln>
        </p:spPr>
      </p:pic>
      <p:pic>
        <p:nvPicPr>
          <p:cNvPr id="417" name="Grafik 6"/>
          <p:cNvPicPr/>
          <p:nvPr/>
        </p:nvPicPr>
        <p:blipFill>
          <a:blip r:embed="rId4"/>
          <a:srcRect l="4308" t="8564" r="7440" b="4428"/>
          <a:stretch/>
        </p:blipFill>
        <p:spPr>
          <a:xfrm>
            <a:off x="477000" y="1631880"/>
            <a:ext cx="5938200" cy="3881160"/>
          </a:xfrm>
          <a:prstGeom prst="rect">
            <a:avLst/>
          </a:prstGeom>
          <a:ln w="12600">
            <a:noFill/>
          </a:ln>
        </p:spPr>
      </p:pic>
      <p:pic>
        <p:nvPicPr>
          <p:cNvPr id="418" name="EG_logo.png"/>
          <p:cNvPicPr/>
          <p:nvPr/>
        </p:nvPicPr>
        <p:blipFill>
          <a:blip r:embed="rId5"/>
          <a:stretch/>
        </p:blipFill>
        <p:spPr>
          <a:xfrm>
            <a:off x="10789560" y="-511200"/>
            <a:ext cx="2522160" cy="2522160"/>
          </a:xfrm>
          <a:prstGeom prst="rect">
            <a:avLst/>
          </a:prstGeom>
          <a:ln w="1260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Grafik 2"/>
          <p:cNvPicPr/>
          <p:nvPr/>
        </p:nvPicPr>
        <p:blipFill>
          <a:blip r:embed="rId2"/>
          <a:stretch/>
        </p:blipFill>
        <p:spPr>
          <a:xfrm>
            <a:off x="-29160" y="0"/>
            <a:ext cx="13078800" cy="9891000"/>
          </a:xfrm>
          <a:prstGeom prst="rect">
            <a:avLst/>
          </a:prstGeom>
          <a:ln w="12600">
            <a:noFill/>
          </a:ln>
        </p:spPr>
      </p:pic>
      <p:sp>
        <p:nvSpPr>
          <p:cNvPr id="420" name="CustomShape 1"/>
          <p:cNvSpPr/>
          <p:nvPr/>
        </p:nvSpPr>
        <p:spPr>
          <a:xfrm>
            <a:off x="182880" y="380160"/>
            <a:ext cx="10135440" cy="1813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just">
              <a:lnSpc>
                <a:spcPct val="100000"/>
              </a:lnSpc>
              <a:spcBef>
                <a:spcPts val="1001"/>
              </a:spcBef>
            </a:pPr>
            <a:r>
              <a:rPr lang="en-US" sz="2600" b="0" strike="noStrike" spc="-1">
                <a:solidFill>
                  <a:srgbClr val="000000"/>
                </a:solidFill>
                <a:latin typeface="Frutiger 55 Roman"/>
                <a:ea typeface="Frutiger 55 Roman"/>
              </a:rPr>
              <a:t>Die Massenaktion wird vom Legal Team für Alle unterstützt, das jederzeit während der Aktionstage erreichbar ist und den Aktivist*innen rechtlich beisteht.</a:t>
            </a:r>
            <a:endParaRPr lang="en-US" sz="2600" b="0" strike="noStrike" spc="-1">
              <a:latin typeface="Arial"/>
            </a:endParaRPr>
          </a:p>
          <a:p>
            <a:pPr algn="just">
              <a:lnSpc>
                <a:spcPct val="100000"/>
              </a:lnSpc>
              <a:spcBef>
                <a:spcPts val="1001"/>
              </a:spcBef>
            </a:pPr>
            <a:r>
              <a:rPr lang="en-US" sz="2600" b="0" strike="noStrike" spc="-1">
                <a:solidFill>
                  <a:srgbClr val="2F96C4"/>
                </a:solidFill>
                <a:latin typeface="Aku &amp; Kamu"/>
                <a:ea typeface="Aku &amp; Kamu"/>
              </a:rPr>
              <a:t>Unsere Solidarität gegen ihre Repression!</a:t>
            </a:r>
            <a:endParaRPr lang="en-US" sz="2600" b="0" strike="noStrike" spc="-1">
              <a:latin typeface="Arial"/>
            </a:endParaRPr>
          </a:p>
        </p:txBody>
      </p:sp>
      <p:pic>
        <p:nvPicPr>
          <p:cNvPr id="421"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287280" y="1958040"/>
            <a:ext cx="12429720" cy="7541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Der </a:t>
            </a:r>
            <a:r>
              <a:rPr lang="en-US" sz="2800" b="0" strike="noStrike" spc="-1" dirty="0" err="1">
                <a:solidFill>
                  <a:srgbClr val="000000"/>
                </a:solidFill>
                <a:latin typeface="Frutiger 55 Roman"/>
                <a:ea typeface="Frutiger 55 Roman"/>
              </a:rPr>
              <a:t>übliche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Hausfriedensbruch</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seltenen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Fällen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Landfriedensbruch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Widerstand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Verstöße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gegen</a:t>
            </a:r>
            <a:r>
              <a:rPr lang="en-US" sz="2800" b="0" strike="noStrike" spc="-1" dirty="0">
                <a:solidFill>
                  <a:srgbClr val="000000"/>
                </a:solidFill>
                <a:latin typeface="Frutiger 55 Roman"/>
                <a:ea typeface="Frutiger 55 Roman"/>
              </a:rPr>
              <a:t> das </a:t>
            </a:r>
            <a:r>
              <a:rPr lang="en-US" sz="2800" b="0" strike="noStrike" spc="-1" dirty="0" err="1">
                <a:solidFill>
                  <a:srgbClr val="000000"/>
                </a:solidFill>
                <a:latin typeface="Frutiger 55 Roman"/>
                <a:ea typeface="Frutiger 55 Roman"/>
              </a:rPr>
              <a:t>Versammlungsgesetz</a:t>
            </a:r>
            <a:r>
              <a:rPr lang="en-US" sz="2800" b="0" strike="noStrike" spc="-1" dirty="0">
                <a:solidFill>
                  <a:srgbClr val="000000"/>
                </a:solidFill>
                <a:latin typeface="Frutiger 55 Roman"/>
                <a:ea typeface="Frutiger 55 Roman"/>
              </a:rPr>
              <a:t>. </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Bisher</a:t>
            </a:r>
            <a:r>
              <a:rPr lang="en-US" sz="2800" b="0" strike="noStrike" spc="-1" dirty="0">
                <a:solidFill>
                  <a:srgbClr val="000000"/>
                </a:solidFill>
                <a:latin typeface="Frutiger 55 Roman"/>
                <a:ea typeface="Frutiger 55 Roman"/>
              </a:rPr>
              <a:t> gab </a:t>
            </a:r>
            <a:r>
              <a:rPr lang="en-US" sz="2800" b="0" strike="noStrike" spc="-1" dirty="0" err="1">
                <a:solidFill>
                  <a:srgbClr val="000000"/>
                </a:solidFill>
                <a:latin typeface="Frutiger 55 Roman"/>
                <a:ea typeface="Frutiger 55 Roman"/>
              </a:rPr>
              <a:t>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keine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Verurteilungen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Hauptverhandlung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sondern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Freisprüche</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Einstellungen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Verhalten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Aktionskonsenses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Haftstrafen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unwahrscheinlich</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Unsere</a:t>
            </a:r>
            <a:r>
              <a:rPr lang="en-US" sz="2800" b="0" strike="noStrike" spc="-1" dirty="0">
                <a:solidFill>
                  <a:srgbClr val="000000"/>
                </a:solidFill>
                <a:latin typeface="Frutiger 55 Roman"/>
                <a:ea typeface="Frutiger 55 Roman"/>
              </a:rPr>
              <a:t> Anti-</a:t>
            </a:r>
            <a:r>
              <a:rPr lang="en-US" sz="2800" b="0" strike="noStrike" spc="-1" dirty="0" err="1">
                <a:solidFill>
                  <a:srgbClr val="000000"/>
                </a:solidFill>
                <a:latin typeface="Frutiger 55 Roman"/>
                <a:ea typeface="Frutiger 55 Roman"/>
              </a:rPr>
              <a:t>Repressionsstrukturen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versuchen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eventuelle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Geldstrafen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solidarisch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unterstützen</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In-</a:t>
            </a:r>
            <a:r>
              <a:rPr lang="en-US" sz="2800" b="0" strike="noStrike" spc="-1" dirty="0" err="1">
                <a:solidFill>
                  <a:srgbClr val="000000"/>
                </a:solidFill>
                <a:latin typeface="Frutiger 55 Roman"/>
                <a:ea typeface="Frutiger 55 Roman"/>
              </a:rPr>
              <a:t>Gewahrsam</a:t>
            </a:r>
            <a:r>
              <a:rPr lang="en-US" sz="2800" b="0" strike="noStrike" spc="-1" dirty="0">
                <a:solidFill>
                  <a:srgbClr val="000000"/>
                </a:solidFill>
                <a:latin typeface="Frutiger 55 Roman"/>
                <a:ea typeface="Frutiger 55 Roman"/>
              </a:rPr>
              <a:t>-</a:t>
            </a:r>
            <a:r>
              <a:rPr lang="en-US" sz="2800" b="0" strike="noStrike" spc="-1" dirty="0" err="1">
                <a:solidFill>
                  <a:srgbClr val="000000"/>
                </a:solidFill>
                <a:latin typeface="Frutiger 55 Roman"/>
                <a:ea typeface="Frutiger 55 Roman"/>
              </a:rPr>
              <a:t>Nahmen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br>
              <a:rPr dirty="0"/>
            </a:b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Platzverweis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minderjährig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gelesenen</a:t>
            </a:r>
            <a:r>
              <a:rPr lang="en-US" sz="2800" b="0" strike="noStrike" spc="-1" dirty="0">
                <a:solidFill>
                  <a:srgbClr val="000000"/>
                </a:solidFill>
                <a:latin typeface="Frutiger 55 Roman"/>
                <a:ea typeface="Frutiger 55 Roman"/>
              </a:rPr>
              <a:t> Menschen.</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Zur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neuen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Polizeigesetz</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7 </a:t>
            </a:r>
            <a:r>
              <a:rPr lang="en-US" sz="2800" b="0" strike="noStrike" spc="-1" dirty="0" err="1">
                <a:solidFill>
                  <a:srgbClr val="000000"/>
                </a:solidFill>
                <a:latin typeface="Frutiger 55 Roman"/>
                <a:ea typeface="Frutiger 55 Roman"/>
              </a:rPr>
              <a:t>Tage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Freiheitsentzug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Darüber</a:t>
            </a:r>
            <a:r>
              <a:rPr lang="en-US" sz="2800" b="0" strike="noStrike" spc="-1" dirty="0">
                <a:solidFill>
                  <a:srgbClr val="000000"/>
                </a:solidFill>
                <a:latin typeface="Frutiger 55 Roman"/>
                <a:ea typeface="Frutiger 55 Roman"/>
              </a:rPr>
              <a:t> muss </a:t>
            </a:r>
            <a:r>
              <a:rPr lang="en-US" sz="2800" b="0" strike="noStrike" spc="-1" dirty="0" err="1">
                <a:solidFill>
                  <a:srgbClr val="000000"/>
                </a:solidFill>
                <a:latin typeface="Frutiger 55 Roman"/>
                <a:ea typeface="Frutiger 55 Roman"/>
              </a:rPr>
              <a:t>ein</a:t>
            </a:r>
            <a:r>
              <a:rPr lang="en-US" sz="2800" b="0" strike="noStrike" spc="-1" dirty="0">
                <a:solidFill>
                  <a:srgbClr val="000000"/>
                </a:solidFill>
                <a:latin typeface="Frutiger 55 Roman"/>
                <a:ea typeface="Frutiger 55 Roman"/>
              </a:rPr>
              <a:t>*e Richter*in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von 12 </a:t>
            </a:r>
            <a:r>
              <a:rPr lang="en-US" sz="2800" b="0" strike="noStrike" spc="-1" dirty="0" err="1">
                <a:solidFill>
                  <a:srgbClr val="000000"/>
                </a:solidFill>
                <a:latin typeface="Frutiger 55 Roman"/>
                <a:ea typeface="Frutiger 55 Roman"/>
              </a:rPr>
              <a:t>Stunden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Umständen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24 </a:t>
            </a:r>
            <a:r>
              <a:rPr lang="en-US" sz="2800" b="0" strike="noStrike" spc="-1" dirty="0" err="1">
                <a:solidFill>
                  <a:srgbClr val="000000"/>
                </a:solidFill>
                <a:latin typeface="Frutiger 55 Roman"/>
                <a:ea typeface="Frutiger 55 Roman"/>
              </a:rPr>
              <a:t>Uhr</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folgenden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Tages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entscheiden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konkretem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Untersuchungshaft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a:t>
            </a:r>
            <a:endParaRPr lang="en-US" sz="2800" b="0" strike="noStrike" spc="-1" dirty="0">
              <a:latin typeface="Arial"/>
            </a:endParaRPr>
          </a:p>
          <a:p>
            <a:pPr>
              <a:lnSpc>
                <a:spcPct val="100000"/>
              </a:lnSpc>
              <a:spcBef>
                <a:spcPts val="1100"/>
              </a:spcBef>
            </a:pPr>
            <a:r>
              <a:rPr lang="en-US" sz="2800" b="0" strike="noStrike" spc="-1" dirty="0" err="1">
                <a:solidFill>
                  <a:srgbClr val="EF413D"/>
                </a:solidFill>
                <a:latin typeface="Aku &amp; Kamu"/>
                <a:ea typeface="Aku &amp; Kamu"/>
              </a:rPr>
              <a:t>Mehr</a:t>
            </a:r>
            <a:r>
              <a:rPr lang="en-US" sz="2800" b="0" strike="noStrike" spc="-1" dirty="0">
                <a:solidFill>
                  <a:srgbClr val="EF413D"/>
                </a:solidFill>
                <a:latin typeface="Aku &amp; Kamu"/>
                <a:ea typeface="Aku &amp; Kamu"/>
              </a:rPr>
              <a:t> </a:t>
            </a:r>
            <a:r>
              <a:rPr lang="en-US" sz="2800" b="0" strike="noStrike" spc="-1" dirty="0" err="1">
                <a:solidFill>
                  <a:srgbClr val="EF413D"/>
                </a:solidFill>
                <a:latin typeface="Aku &amp; Kamu"/>
                <a:ea typeface="Aku &amp; Kamu"/>
              </a:rPr>
              <a:t>Infos</a:t>
            </a:r>
            <a:r>
              <a:rPr lang="en-US" sz="2800" b="0" strike="noStrike" spc="-1" dirty="0">
                <a:solidFill>
                  <a:srgbClr val="EF413D"/>
                </a:solidFill>
                <a:latin typeface="Aku &amp; Kamu"/>
                <a:ea typeface="Aku &amp; Kamu"/>
              </a:rPr>
              <a:t>: </a:t>
            </a:r>
            <a:r>
              <a:rPr lang="en-US" sz="2800" b="0" u="sng" strike="noStrike" spc="-1" dirty="0" err="1">
                <a:solidFill>
                  <a:srgbClr val="0000FF"/>
                </a:solidFill>
                <a:uFillTx/>
                <a:latin typeface="Aku &amp; Kamu"/>
                <a:ea typeface="Aku &amp; Kamu"/>
                <a:hlinkClick r:id="rId2"/>
              </a:rPr>
              <a:t>Rechtshilfebroschüre</a:t>
            </a:r>
            <a:r>
              <a:rPr lang="en-US" sz="2800" b="0" strike="noStrike" spc="-1" dirty="0">
                <a:solidFill>
                  <a:srgbClr val="ED473C"/>
                </a:solidFill>
                <a:latin typeface="Aku &amp; Kamu"/>
                <a:ea typeface="Aku &amp; Kamu"/>
              </a:rPr>
              <a:t> &amp; </a:t>
            </a:r>
            <a:r>
              <a:rPr lang="en-US" sz="2800" b="0" u="sng" strike="noStrike" spc="-1" dirty="0">
                <a:solidFill>
                  <a:srgbClr val="0000FF"/>
                </a:solidFill>
                <a:uFillTx/>
                <a:latin typeface="Aku &amp; Kamu"/>
                <a:ea typeface="Aku &amp; Kamu"/>
                <a:hlinkClick r:id="rId3"/>
              </a:rPr>
              <a:t>Legal Team </a:t>
            </a:r>
            <a:r>
              <a:rPr lang="en-US" sz="2800" b="0" u="sng" strike="noStrike" spc="-1" dirty="0" err="1">
                <a:solidFill>
                  <a:srgbClr val="0000FF"/>
                </a:solidFill>
                <a:uFillTx/>
                <a:latin typeface="Aku &amp; Kamu"/>
                <a:ea typeface="Aku &amp; Kamu"/>
                <a:hlinkClick r:id="rId3"/>
              </a:rPr>
              <a:t>für</a:t>
            </a:r>
            <a:r>
              <a:rPr lang="en-US" sz="2800" b="0" u="sng" strike="noStrike" spc="-1" dirty="0">
                <a:solidFill>
                  <a:srgbClr val="0000FF"/>
                </a:solidFill>
                <a:uFillTx/>
                <a:latin typeface="Aku &amp; Kamu"/>
                <a:ea typeface="Aku &amp; Kamu"/>
                <a:hlinkClick r:id="rId3"/>
              </a:rPr>
              <a:t> </a:t>
            </a:r>
            <a:r>
              <a:rPr lang="en-US" sz="2800" b="0" u="sng" strike="noStrike" spc="-1" dirty="0" err="1">
                <a:solidFill>
                  <a:srgbClr val="0000FF"/>
                </a:solidFill>
                <a:uFillTx/>
                <a:latin typeface="Aku &amp; Kamu"/>
                <a:ea typeface="Aku &amp; Kamu"/>
                <a:hlinkClick r:id="rId3"/>
              </a:rPr>
              <a:t>Alle</a:t>
            </a:r>
            <a:endParaRPr lang="en-US" sz="2800" b="0" strike="noStrike" spc="-1" dirty="0">
              <a:latin typeface="Arial"/>
            </a:endParaRPr>
          </a:p>
        </p:txBody>
      </p:sp>
      <p:sp>
        <p:nvSpPr>
          <p:cNvPr id="423"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24" name="CustomShape 3"/>
          <p:cNvSpPr/>
          <p:nvPr/>
        </p:nvSpPr>
        <p:spPr>
          <a:xfrm>
            <a:off x="54468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Rechtliche Folgen</a:t>
            </a:r>
            <a:endParaRPr lang="en-US" sz="4800" b="0" strike="noStrike" spc="-1">
              <a:latin typeface="Arial"/>
            </a:endParaRPr>
          </a:p>
        </p:txBody>
      </p:sp>
      <p:pic>
        <p:nvPicPr>
          <p:cNvPr id="425" name="EG_logo.png"/>
          <p:cNvPicPr/>
          <p:nvPr/>
        </p:nvPicPr>
        <p:blipFill>
          <a:blip r:embed="rId4"/>
          <a:stretch/>
        </p:blipFill>
        <p:spPr>
          <a:xfrm>
            <a:off x="10789560" y="-511200"/>
            <a:ext cx="2522160" cy="2522160"/>
          </a:xfrm>
          <a:prstGeom prst="rect">
            <a:avLst/>
          </a:prstGeom>
          <a:ln w="12600">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388080" y="1827360"/>
            <a:ext cx="12194640" cy="7587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a:solidFill>
                  <a:srgbClr val="EF413D"/>
                </a:solidFill>
                <a:latin typeface="Frutiger 75 Black"/>
                <a:ea typeface="Frutiger 75 Black"/>
              </a:rPr>
              <a:t>Vorteile</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Gemeinsame Verweigerung erschwert die Erfassung, </a:t>
            </a:r>
            <a:br/>
            <a:r>
              <a:rPr lang="en-US" sz="2600" b="0" strike="noStrike" spc="-1">
                <a:solidFill>
                  <a:srgbClr val="000000"/>
                </a:solidFill>
                <a:latin typeface="Frutiger 55 Roman"/>
                <a:ea typeface="Frutiger 55 Roman"/>
              </a:rPr>
              <a:t>In-Gewahrsam-Nahme und  strafrechtliche Verfolgung aller.</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In den vergangenen Jahren wurde so politischer Freiraum gewonnen.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Ohne Namen kann RWE keine Unterlassungserklärungen verschicken.</a:t>
            </a:r>
            <a:endParaRPr lang="en-US" sz="2600" b="0" strike="noStrike" spc="-1">
              <a:latin typeface="Arial"/>
            </a:endParaRPr>
          </a:p>
          <a:p>
            <a:pPr marL="307800" indent="-307440">
              <a:lnSpc>
                <a:spcPct val="100000"/>
              </a:lnSpc>
              <a:spcBef>
                <a:spcPts val="1001"/>
              </a:spcBef>
            </a:pPr>
            <a:endParaRPr lang="en-US" sz="2600" b="0" strike="noStrike" spc="-1">
              <a:latin typeface="Arial"/>
            </a:endParaRPr>
          </a:p>
          <a:p>
            <a:pPr marL="307800" indent="-307440">
              <a:lnSpc>
                <a:spcPct val="100000"/>
              </a:lnSpc>
              <a:spcBef>
                <a:spcPts val="1001"/>
              </a:spcBef>
            </a:pPr>
            <a:r>
              <a:rPr lang="en-US" sz="2600" b="0" strike="noStrike" spc="-1">
                <a:solidFill>
                  <a:srgbClr val="EF413D"/>
                </a:solidFill>
                <a:latin typeface="Frutiger 75 Black"/>
                <a:ea typeface="Frutiger 75 Black"/>
              </a:rPr>
              <a:t>Nachteile</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Schwieriger, offen zu Aktion zu stehen, um nicht nachträglich identifiziert zu werden.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Freiheitsentzug: Zur Identitätsfeststellung kann die Polizei Menschen in Gewahrsam nehmen, in NRW im Regelfall maximal 12 Stunden; im schlimmsten Fall bis zu 7 Tage; auch eine U-Haft ist nicht komplett auszuschließen.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Mögliches Bußgeld (70-1000€) </a:t>
            </a:r>
            <a:r>
              <a:rPr lang="en-US" sz="2600" b="0" strike="noStrike" spc="-1">
                <a:solidFill>
                  <a:srgbClr val="000000"/>
                </a:solidFill>
                <a:latin typeface="Wingdings"/>
                <a:ea typeface="Wingdings"/>
              </a:rPr>
              <a:t> </a:t>
            </a:r>
            <a:r>
              <a:rPr lang="en-US" sz="2600" b="0" strike="noStrike" spc="-1">
                <a:solidFill>
                  <a:srgbClr val="000000"/>
                </a:solidFill>
                <a:latin typeface="Frutiger 55 Roman"/>
                <a:ea typeface="Frutiger 55 Roman"/>
              </a:rPr>
              <a:t>Die Kosten tragen wir gemeinsam und solidarisch. Niemand wird mit dem Kostenrisiko allein gelassen!</a:t>
            </a:r>
            <a:endParaRPr lang="en-US" sz="2600" b="0" strike="noStrike" spc="-1">
              <a:latin typeface="Arial"/>
            </a:endParaRPr>
          </a:p>
          <a:p>
            <a:pPr>
              <a:lnSpc>
                <a:spcPct val="100000"/>
              </a:lnSpc>
              <a:spcBef>
                <a:spcPts val="1001"/>
              </a:spcBef>
            </a:pPr>
            <a:endParaRPr lang="en-US" sz="2600" b="0" strike="noStrike" spc="-1">
              <a:latin typeface="Arial"/>
            </a:endParaRPr>
          </a:p>
          <a:p>
            <a:pPr>
              <a:lnSpc>
                <a:spcPct val="100000"/>
              </a:lnSpc>
              <a:spcBef>
                <a:spcPts val="1001"/>
              </a:spcBef>
            </a:pPr>
            <a:r>
              <a:rPr lang="en-US" sz="2600" b="0" strike="noStrike" spc="-1">
                <a:solidFill>
                  <a:srgbClr val="EF413D"/>
                </a:solidFill>
                <a:latin typeface="Frutiger 55 Roman"/>
                <a:ea typeface="Frutiger 55 Roman"/>
              </a:rPr>
              <a:t>Die Personalienverweigerung wird auch dieses Jahr als sinnvoll erachtet.      Trotzdem muss diese Entscheidung jede*r Aktivist*in selbst treffen.</a:t>
            </a:r>
            <a:endParaRPr lang="en-US" sz="2600" b="0" strike="noStrike" spc="-1">
              <a:latin typeface="Arial"/>
            </a:endParaRPr>
          </a:p>
        </p:txBody>
      </p:sp>
      <p:sp>
        <p:nvSpPr>
          <p:cNvPr id="427"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28"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Personalienverweigerung</a:t>
            </a:r>
            <a:endParaRPr lang="en-US" sz="4800" b="0" strike="noStrike" spc="-1">
              <a:latin typeface="Arial"/>
            </a:endParaRPr>
          </a:p>
        </p:txBody>
      </p:sp>
      <p:pic>
        <p:nvPicPr>
          <p:cNvPr id="429"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31" name="CustomShape 2"/>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Junge Menschen bei der Aktion</a:t>
            </a:r>
            <a:endParaRPr lang="en-US" sz="4800" b="0" strike="noStrike" spc="-1">
              <a:latin typeface="Arial"/>
            </a:endParaRPr>
          </a:p>
        </p:txBody>
      </p:sp>
      <p:sp>
        <p:nvSpPr>
          <p:cNvPr id="432" name="CustomShape 3"/>
          <p:cNvSpPr/>
          <p:nvPr/>
        </p:nvSpPr>
        <p:spPr>
          <a:xfrm>
            <a:off x="314280" y="2438280"/>
            <a:ext cx="12376080" cy="6062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pPr>
            <a:r>
              <a:rPr lang="en-US" sz="2800" b="0" strike="noStrike" spc="-1">
                <a:solidFill>
                  <a:srgbClr val="EF413D"/>
                </a:solidFill>
                <a:latin typeface="Frutiger 75 Black"/>
                <a:ea typeface="Frutiger 75 Black"/>
              </a:rPr>
              <a:t>Variante ohne Personalienverweigerung: </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Schriftliche Erlaubnis der Sorgeberechtigten dabei haben.</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Die Polizei benachrichtigt diese für die Abholung.</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Abholung auch durch andere volljährige Person mit Vollmacht aller (!) Sorgeberechtigten möglich.</a:t>
            </a:r>
            <a:br/>
            <a:r>
              <a:rPr lang="en-US" sz="2800" b="0" strike="noStrike" spc="-1">
                <a:solidFill>
                  <a:srgbClr val="000000"/>
                </a:solidFill>
                <a:latin typeface="Frutiger 55 Roman"/>
              </a:rPr>
              <a:t> </a:t>
            </a:r>
            <a:endParaRPr lang="en-US" sz="2800" b="0" strike="noStrike" spc="-1">
              <a:latin typeface="Arial"/>
            </a:endParaRPr>
          </a:p>
          <a:p>
            <a:pPr>
              <a:lnSpc>
                <a:spcPct val="100000"/>
              </a:lnSpc>
            </a:pPr>
            <a:r>
              <a:rPr lang="en-US" sz="2800" b="0" strike="noStrike" spc="-1">
                <a:solidFill>
                  <a:srgbClr val="EF413D"/>
                </a:solidFill>
                <a:latin typeface="Frutiger 75 Black"/>
                <a:ea typeface="Frutiger 75 Black"/>
              </a:rPr>
              <a:t>Variante mit Personalienverweigerung:</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Beurteilung, ob "minderjährig" allein durch willkürliche Schätzung der Polizei.</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Du könntest in eine Jugendeinrichtung gebracht werden. </a:t>
            </a:r>
            <a:endParaRPr lang="en-US" sz="2800" b="0" strike="noStrike" spc="-1">
              <a:latin typeface="Arial"/>
            </a:endParaRPr>
          </a:p>
          <a:p>
            <a:pPr>
              <a:lnSpc>
                <a:spcPct val="100000"/>
              </a:lnSpc>
            </a:pPr>
            <a:r>
              <a:rPr lang="en-US" sz="2800" b="0" strike="noStrike" spc="-1">
                <a:solidFill>
                  <a:srgbClr val="000000"/>
                </a:solidFill>
                <a:latin typeface="Wingdings"/>
                <a:ea typeface="Wingdings"/>
              </a:rPr>
              <a:t> </a:t>
            </a:r>
            <a:r>
              <a:rPr lang="en-US" sz="2800" b="0" strike="noStrike" spc="-1">
                <a:solidFill>
                  <a:srgbClr val="000000"/>
                </a:solidFill>
                <a:latin typeface="Frutiger 55 Roman"/>
                <a:ea typeface="Frutiger 55 Roman"/>
              </a:rPr>
              <a:t>Von dort EA anrufen, Adresse geben, einsammeln lassen.</a:t>
            </a:r>
            <a:br/>
            <a:endParaRPr lang="en-US" sz="2800" b="0" strike="noStrike" spc="-1">
              <a:latin typeface="Arial"/>
            </a:endParaRPr>
          </a:p>
          <a:p>
            <a:pPr>
              <a:lnSpc>
                <a:spcPct val="100000"/>
              </a:lnSpc>
            </a:pPr>
            <a:r>
              <a:rPr lang="en-US" sz="2800" b="0" strike="noStrike" spc="-1">
                <a:solidFill>
                  <a:srgbClr val="000000"/>
                </a:solidFill>
                <a:latin typeface="Frutiger 55 Roman"/>
                <a:ea typeface="Frutiger 55 Roman"/>
              </a:rPr>
              <a:t>Wenn du dir unsicher bist, kontaktiere das Legal Team und lass dich beraten oder schau in die Rechtshilfebroschüre (S. 49).</a:t>
            </a:r>
            <a:endParaRPr lang="en-US" sz="2800" b="0" strike="noStrike" spc="-1">
              <a:latin typeface="Arial"/>
            </a:endParaRPr>
          </a:p>
        </p:txBody>
      </p:sp>
      <p:pic>
        <p:nvPicPr>
          <p:cNvPr id="433" name="EG_logo.png"/>
          <p:cNvPicPr/>
          <p:nvPr/>
        </p:nvPicPr>
        <p:blipFill>
          <a:blip r:embed="rId2"/>
          <a:stretch/>
        </p:blipFill>
        <p:spPr>
          <a:xfrm>
            <a:off x="10789560" y="-511200"/>
            <a:ext cx="2522160" cy="2522160"/>
          </a:xfrm>
          <a:prstGeom prst="rect">
            <a:avLst/>
          </a:prstGeom>
          <a:ln w="1260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1"/>
          <p:cNvPicPr/>
          <p:nvPr/>
        </p:nvPicPr>
        <p:blipFill>
          <a:blip r:embed="rId2"/>
          <a:srcRect r="8618"/>
          <a:stretch/>
        </p:blipFill>
        <p:spPr>
          <a:xfrm>
            <a:off x="404640" y="978480"/>
            <a:ext cx="12621960" cy="8791200"/>
          </a:xfrm>
          <a:prstGeom prst="rect">
            <a:avLst/>
          </a:prstGeom>
          <a:ln w="12600">
            <a:noFill/>
          </a:ln>
        </p:spPr>
      </p:pic>
      <p:sp>
        <p:nvSpPr>
          <p:cNvPr id="435" name="CustomShape 1"/>
          <p:cNvSpPr/>
          <p:nvPr/>
        </p:nvSpPr>
        <p:spPr>
          <a:xfrm>
            <a:off x="389520" y="1969920"/>
            <a:ext cx="11913840" cy="7169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a:solidFill>
                  <a:srgbClr val="ED1C24"/>
                </a:solidFill>
                <a:latin typeface="Frutiger 55 Roman"/>
                <a:ea typeface="Frutiger 55 Roman"/>
              </a:rPr>
              <a:t>Allgemein / fürs Camp:</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Isomatte, warmer Schlafsack, Zelt</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Fahrräder (wenn möglich)</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Radios/UKW-Empfang</a:t>
            </a:r>
            <a:br/>
            <a:r>
              <a:rPr lang="en-US" sz="2600" b="0" strike="noStrike" spc="-1">
                <a:solidFill>
                  <a:srgbClr val="000000"/>
                </a:solidFill>
                <a:latin typeface="Frutiger 55 Roman"/>
              </a:rPr>
              <a:t> </a:t>
            </a:r>
            <a:endParaRPr lang="en-US" sz="2600" b="0" strike="noStrike" spc="-1">
              <a:latin typeface="Arial"/>
            </a:endParaRPr>
          </a:p>
          <a:p>
            <a:pPr marL="307800" indent="-307440">
              <a:lnSpc>
                <a:spcPct val="100000"/>
              </a:lnSpc>
              <a:spcBef>
                <a:spcPts val="1001"/>
              </a:spcBef>
            </a:pPr>
            <a:r>
              <a:rPr lang="en-US" sz="2600" b="0" strike="noStrike" spc="-1">
                <a:solidFill>
                  <a:srgbClr val="ED1C24"/>
                </a:solidFill>
                <a:latin typeface="Frutiger 55 Roman"/>
                <a:ea typeface="Frutiger 55 Roman"/>
              </a:rPr>
              <a:t>Für die Aktion: </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Feste Schuhe</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Warme, robuste Kleidung</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Wasserflaschen und Brotdose</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Sonnen- und Regenschutz</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Erste-Hilfe-Set</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Taschen-/Stirnlampen</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Mund-Nasen-Bedeckung</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Hand-Desinfektionsmittel</a:t>
            </a:r>
            <a:endParaRPr lang="en-US" sz="2600" b="0" strike="noStrike" spc="-1">
              <a:latin typeface="Arial"/>
            </a:endParaRPr>
          </a:p>
        </p:txBody>
      </p:sp>
      <p:sp>
        <p:nvSpPr>
          <p:cNvPr id="436"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37"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Packliste</a:t>
            </a:r>
            <a:endParaRPr lang="en-US" sz="4800" b="0" strike="noStrike" spc="-1">
              <a:latin typeface="Arial"/>
            </a:endParaRPr>
          </a:p>
        </p:txBody>
      </p:sp>
      <p:pic>
        <p:nvPicPr>
          <p:cNvPr id="438"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9320" y="376200"/>
            <a:ext cx="1310292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55" name="CustomShape 2"/>
          <p:cNvSpPr/>
          <p:nvPr/>
        </p:nvSpPr>
        <p:spPr>
          <a:xfrm>
            <a:off x="523080" y="51048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Dezentrale Aktion im September</a:t>
            </a:r>
            <a:endParaRPr lang="en-US" sz="4800" b="0" strike="noStrike" spc="-1">
              <a:latin typeface="Arial"/>
            </a:endParaRPr>
          </a:p>
        </p:txBody>
      </p:sp>
      <p:sp>
        <p:nvSpPr>
          <p:cNvPr id="256" name="CustomShape 3"/>
          <p:cNvSpPr/>
          <p:nvPr/>
        </p:nvSpPr>
        <p:spPr>
          <a:xfrm>
            <a:off x="523080" y="2386488"/>
            <a:ext cx="11523600" cy="566163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457200" indent="-456840">
              <a:lnSpc>
                <a:spcPct val="100000"/>
              </a:lnSpc>
              <a:buClr>
                <a:srgbClr val="000000"/>
              </a:buClr>
              <a:buFont typeface="StarSymbol"/>
              <a:buChar char="▪"/>
            </a:pPr>
            <a:r>
              <a:rPr lang="en-US" sz="3200" b="0" strike="noStrike" spc="-1" dirty="0">
                <a:solidFill>
                  <a:srgbClr val="000000"/>
                </a:solidFill>
                <a:latin typeface="Frutiger 55 Roman"/>
                <a:ea typeface="Frutiger 55 Roman"/>
              </a:rPr>
              <a:t>Der </a:t>
            </a:r>
            <a:r>
              <a:rPr lang="en-US" sz="3200" b="0" strike="noStrike" spc="-1" dirty="0" err="1">
                <a:solidFill>
                  <a:srgbClr val="000000"/>
                </a:solidFill>
                <a:latin typeface="Frutiger 55 Roman"/>
                <a:ea typeface="Frutiger 55 Roman"/>
              </a:rPr>
              <a:t>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aus</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fossilen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Brennstoffen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ist</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schnellste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Sofortmaßnahme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für</a:t>
            </a:r>
            <a:r>
              <a:rPr lang="en-US" sz="3200" b="0" strike="noStrike" spc="-1" dirty="0">
                <a:solidFill>
                  <a:srgbClr val="000000"/>
                </a:solidFill>
                <a:latin typeface="Frutiger 55 Roman"/>
                <a:ea typeface="Frutiger 55 Roman"/>
              </a:rPr>
              <a:t> den </a:t>
            </a:r>
            <a:r>
              <a:rPr lang="en-US" sz="3200" b="0" strike="noStrike" spc="-1" dirty="0" err="1">
                <a:solidFill>
                  <a:srgbClr val="000000"/>
                </a:solidFill>
                <a:latin typeface="Frutiger 55 Roman"/>
                <a:ea typeface="Frutiger 55 Roman"/>
              </a:rPr>
              <a:t>Klimaschutz</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Doch</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Regierung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versagt</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erneut</a:t>
            </a:r>
            <a:r>
              <a:rPr lang="en-US" sz="3200" b="0" strike="noStrike" spc="-1" dirty="0">
                <a:solidFill>
                  <a:srgbClr val="000000"/>
                </a:solidFill>
                <a:latin typeface="Frutiger 55 Roman"/>
                <a:ea typeface="Frutiger 55 Roman"/>
              </a:rPr>
              <a:t> und </a:t>
            </a:r>
            <a:r>
              <a:rPr lang="en-US" sz="3200" b="0" strike="noStrike" spc="-1" dirty="0" err="1">
                <a:solidFill>
                  <a:srgbClr val="000000"/>
                </a:solidFill>
                <a:latin typeface="Frutiger 55 Roman"/>
                <a:ea typeface="Frutiger 55 Roman"/>
              </a:rPr>
              <a:t>deshalb</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handeln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September </a:t>
            </a:r>
            <a:r>
              <a:rPr lang="en-US" sz="3200" b="0" strike="noStrike" spc="-1" dirty="0" err="1">
                <a:solidFill>
                  <a:srgbClr val="000000"/>
                </a:solidFill>
                <a:latin typeface="Frutiger 55 Roman"/>
                <a:ea typeface="Frutiger 55 Roman"/>
              </a:rPr>
              <a:t>werden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Rheinland</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Kohle</a:t>
            </a:r>
            <a:r>
              <a:rPr lang="en-US" sz="3200" spc="-1" dirty="0">
                <a:solidFill>
                  <a:srgbClr val="000000"/>
                </a:solidFill>
                <a:latin typeface="Frutiger 55 Roman"/>
                <a:ea typeface="Frutiger 55 Roman"/>
              </a:rPr>
              <a:t>- und </a:t>
            </a:r>
            <a:r>
              <a:rPr lang="en-US" sz="3200" spc="-1" dirty="0" err="1">
                <a:solidFill>
                  <a:srgbClr val="000000"/>
                </a:solidFill>
                <a:latin typeface="Frutiger 55 Roman"/>
                <a:ea typeface="Frutiger 55 Roman"/>
              </a:rPr>
              <a:t>Gas</a:t>
            </a:r>
            <a:r>
              <a:rPr lang="en-US" sz="3200" b="0" strike="noStrike" spc="-1" dirty="0" err="1">
                <a:solidFill>
                  <a:srgbClr val="000000"/>
                </a:solidFill>
                <a:latin typeface="Frutiger 55 Roman"/>
                <a:ea typeface="Frutiger 55 Roman"/>
              </a:rPr>
              <a:t>infrastruktur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blockieren</a:t>
            </a:r>
            <a:r>
              <a:rPr lang="en-US" sz="3200" b="0" strike="noStrike" spc="-1" dirty="0">
                <a:solidFill>
                  <a:srgbClr val="000000"/>
                </a:solidFill>
                <a:latin typeface="Frutiger 55 Roman"/>
                <a:ea typeface="Frutiger 55 Roman"/>
              </a:rPr>
              <a:t> und den </a:t>
            </a:r>
            <a:r>
              <a:rPr lang="en-US" sz="3200" b="0" strike="noStrike" spc="-1" dirty="0" err="1">
                <a:solidFill>
                  <a:srgbClr val="000000"/>
                </a:solidFill>
                <a:latin typeface="Frutiger 55 Roman"/>
                <a:ea typeface="Frutiger 55 Roman"/>
              </a:rPr>
              <a:t>Kohleausstieg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selbst</a:t>
            </a:r>
            <a:r>
              <a:rPr lang="en-US" sz="3200" b="0" strike="noStrike" spc="-1" dirty="0">
                <a:solidFill>
                  <a:srgbClr val="000000"/>
                </a:solidFill>
                <a:latin typeface="Frutiger 55 Roman"/>
                <a:ea typeface="Frutiger 55 Roman"/>
              </a:rPr>
              <a:t> in die Hand </a:t>
            </a:r>
            <a:r>
              <a:rPr lang="en-US" sz="3200" b="0" strike="noStrike" spc="-1" dirty="0" err="1">
                <a:solidFill>
                  <a:srgbClr val="000000"/>
                </a:solidFill>
                <a:latin typeface="Frutiger 55 Roman"/>
                <a:ea typeface="Frutiger 55 Roman"/>
              </a:rPr>
              <a:t>nehmen</a:t>
            </a:r>
            <a:r>
              <a:rPr lang="en-US" sz="3200" b="0" strike="noStrike" spc="-1" dirty="0">
                <a:solidFill>
                  <a:srgbClr val="000000"/>
                </a:solidFill>
                <a:latin typeface="Frutiger 55 Roman"/>
                <a:ea typeface="Frutiger 55 Roman"/>
              </a:rPr>
              <a:t>!</a:t>
            </a:r>
            <a:endParaRPr lang="en-US" sz="3200" b="0" strike="noStrike" spc="-1" dirty="0">
              <a:latin typeface="Arial"/>
            </a:endParaRPr>
          </a:p>
          <a:p>
            <a:pPr algn="ctr">
              <a:lnSpc>
                <a:spcPct val="100000"/>
              </a:lnSpc>
            </a:pPr>
            <a:endParaRPr lang="en-US" sz="2600" b="0" strike="noStrike" spc="-1" dirty="0">
              <a:latin typeface="Arial"/>
            </a:endParaRPr>
          </a:p>
          <a:p>
            <a:pPr algn="ctr">
              <a:lnSpc>
                <a:spcPct val="100000"/>
              </a:lnSpc>
            </a:pPr>
            <a:r>
              <a:rPr lang="en-US" sz="4000" b="0" strike="noStrike" spc="-1" dirty="0">
                <a:solidFill>
                  <a:srgbClr val="EF413D"/>
                </a:solidFill>
                <a:latin typeface="Aku &amp; Kamu"/>
                <a:ea typeface="Aku &amp; Kamu"/>
              </a:rPr>
              <a:t>23.-28. September 2020</a:t>
            </a:r>
            <a:endParaRPr lang="en-US" sz="4000" b="0" strike="noStrike" spc="-1" dirty="0">
              <a:latin typeface="Arial"/>
            </a:endParaRPr>
          </a:p>
          <a:p>
            <a:pPr algn="ctr">
              <a:lnSpc>
                <a:spcPct val="100000"/>
              </a:lnSpc>
            </a:pPr>
            <a:r>
              <a:rPr lang="en-US" sz="4000" b="0" strike="noStrike" spc="-1" dirty="0">
                <a:solidFill>
                  <a:srgbClr val="EF413D"/>
                </a:solidFill>
                <a:latin typeface="Aku &amp; Kamu"/>
                <a:ea typeface="Aku &amp; Kamu"/>
              </a:rPr>
              <a:t> (</a:t>
            </a:r>
            <a:r>
              <a:rPr lang="en-US" sz="4000" b="0" strike="noStrike" spc="-1" dirty="0" err="1">
                <a:solidFill>
                  <a:srgbClr val="EF413D"/>
                </a:solidFill>
                <a:latin typeface="Aku &amp; Kamu"/>
                <a:ea typeface="Aku &amp; Kamu"/>
              </a:rPr>
              <a:t>Blockadezeitraum</a:t>
            </a:r>
            <a:r>
              <a:rPr lang="en-US" sz="4000" b="0" strike="noStrike" spc="-1" dirty="0">
                <a:solidFill>
                  <a:srgbClr val="EF413D"/>
                </a:solidFill>
                <a:latin typeface="Aku &amp; Kamu"/>
                <a:ea typeface="Aku &amp; Kamu"/>
              </a:rPr>
              <a:t> 25.-27.)</a:t>
            </a:r>
            <a:endParaRPr lang="en-US" sz="4000" b="0" strike="noStrike" spc="-1" dirty="0">
              <a:latin typeface="Arial"/>
            </a:endParaRPr>
          </a:p>
        </p:txBody>
      </p:sp>
      <p:pic>
        <p:nvPicPr>
          <p:cNvPr id="257" name="Picture 2"/>
          <p:cNvPicPr/>
          <p:nvPr/>
        </p:nvPicPr>
        <p:blipFill>
          <a:blip r:embed="rId2"/>
          <a:stretch/>
        </p:blipFill>
        <p:spPr>
          <a:xfrm>
            <a:off x="0" y="8331120"/>
            <a:ext cx="13004280" cy="1441080"/>
          </a:xfrm>
          <a:prstGeom prst="rect">
            <a:avLst/>
          </a:prstGeom>
          <a:ln w="12600">
            <a:noFill/>
          </a:ln>
        </p:spPr>
      </p:pic>
      <p:pic>
        <p:nvPicPr>
          <p:cNvPr id="258" name="EG_logo.png"/>
          <p:cNvPicPr/>
          <p:nvPr/>
        </p:nvPicPr>
        <p:blipFill>
          <a:blip r:embed="rId3"/>
          <a:stretch/>
        </p:blipFill>
        <p:spPr>
          <a:xfrm>
            <a:off x="10789560" y="-511200"/>
            <a:ext cx="2522160" cy="2522160"/>
          </a:xfrm>
          <a:prstGeom prst="rect">
            <a:avLst/>
          </a:prstGeom>
          <a:ln w="12600">
            <a:noFill/>
          </a:ln>
        </p:spPr>
      </p:pic>
    </p:spTree>
    <p:extLst>
      <p:ext uri="{BB962C8B-B14F-4D97-AF65-F5344CB8AC3E}">
        <p14:creationId xmlns:p14="http://schemas.microsoft.com/office/powerpoint/2010/main" val="233042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icture 1"/>
          <p:cNvPicPr/>
          <p:nvPr/>
        </p:nvPicPr>
        <p:blipFill>
          <a:blip r:embed="rId2"/>
          <a:stretch/>
        </p:blipFill>
        <p:spPr>
          <a:xfrm>
            <a:off x="0" y="0"/>
            <a:ext cx="13004280" cy="9753120"/>
          </a:xfrm>
          <a:prstGeom prst="rect">
            <a:avLst/>
          </a:prstGeom>
          <a:ln w="12600">
            <a:noFill/>
          </a:ln>
        </p:spPr>
      </p:pic>
      <p:sp>
        <p:nvSpPr>
          <p:cNvPr id="450" name="CustomShape 1"/>
          <p:cNvSpPr/>
          <p:nvPr/>
        </p:nvSpPr>
        <p:spPr>
          <a:xfrm>
            <a:off x="545400" y="2847600"/>
            <a:ext cx="11913840" cy="11995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7200" b="0" strike="noStrike" spc="-1">
                <a:solidFill>
                  <a:srgbClr val="FFFFFF"/>
                </a:solidFill>
                <a:latin typeface="Aku &amp; Kamu"/>
                <a:ea typeface="Aku &amp; Kamu"/>
              </a:rPr>
              <a:t>Fragen?</a:t>
            </a:r>
            <a:endParaRPr lang="en-US" sz="7200" b="0" strike="noStrike" spc="-1">
              <a:latin typeface="Arial"/>
            </a:endParaRPr>
          </a:p>
        </p:txBody>
      </p:sp>
      <p:pic>
        <p:nvPicPr>
          <p:cNvPr id="451" name="Picture 3"/>
          <p:cNvPicPr/>
          <p:nvPr/>
        </p:nvPicPr>
        <p:blipFill>
          <a:blip r:embed="rId3"/>
          <a:stretch/>
        </p:blipFill>
        <p:spPr>
          <a:xfrm>
            <a:off x="10148760" y="0"/>
            <a:ext cx="2825280" cy="2825280"/>
          </a:xfrm>
          <a:prstGeom prst="rect">
            <a:avLst/>
          </a:prstGeom>
          <a:ln w="1260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8" name="CustomShape 2"/>
          <p:cNvSpPr/>
          <p:nvPr/>
        </p:nvSpPr>
        <p:spPr>
          <a:xfrm>
            <a:off x="545040" y="3008880"/>
            <a:ext cx="11914560" cy="4854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Energiehunger des globalen Kapitalismus </a:t>
            </a: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massenhaft fossile Brennstoffe werden verfeuert  </a:t>
            </a: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Treibhauseffekt führt zur Erderwärmung</a:t>
            </a:r>
            <a:endParaRPr lang="en-US" sz="2800" b="0" strike="noStrike" spc="-1">
              <a:latin typeface="Arial"/>
            </a:endParaRPr>
          </a:p>
          <a:p>
            <a:pPr>
              <a:lnSpc>
                <a:spcPct val="100000"/>
              </a:lnSpc>
              <a:spcBef>
                <a:spcPts val="3300"/>
              </a:spcBef>
            </a:pP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Wenn Kipppunkte überschritten werden, </a:t>
            </a:r>
            <a:br/>
            <a:r>
              <a:rPr lang="en-US" sz="2800" b="0" strike="noStrike" spc="63">
                <a:solidFill>
                  <a:srgbClr val="000000"/>
                </a:solidFill>
                <a:latin typeface="Frutiger 55 Roman"/>
                <a:ea typeface="Frutiger 55 Roman"/>
              </a:rPr>
              <a:t>können abrupte irreversible </a:t>
            </a:r>
            <a:br/>
            <a:r>
              <a:rPr lang="en-US" sz="2800" b="0" strike="noStrike" spc="63">
                <a:solidFill>
                  <a:srgbClr val="000000"/>
                </a:solidFill>
                <a:latin typeface="Frutiger 55 Roman"/>
                <a:ea typeface="Frutiger 55 Roman"/>
              </a:rPr>
              <a:t>Umweltveränderungen auftreten</a:t>
            </a:r>
            <a:endParaRPr lang="en-US" sz="2800" b="0" strike="noStrike" spc="-1">
              <a:latin typeface="Arial"/>
            </a:endParaRPr>
          </a:p>
        </p:txBody>
      </p:sp>
      <p:sp>
        <p:nvSpPr>
          <p:cNvPr id="229"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Die Klimaerhitzung</a:t>
            </a:r>
            <a:endParaRPr lang="en-US" sz="5400" b="0" strike="noStrike" spc="-1">
              <a:latin typeface="Arial"/>
            </a:endParaRPr>
          </a:p>
        </p:txBody>
      </p:sp>
      <p:pic>
        <p:nvPicPr>
          <p:cNvPr id="230" name="EG_logo.png"/>
          <p:cNvPicPr/>
          <p:nvPr/>
        </p:nvPicPr>
        <p:blipFill>
          <a:blip r:embed="rId2"/>
          <a:stretch/>
        </p:blipFill>
        <p:spPr>
          <a:xfrm>
            <a:off x="10789920" y="-510840"/>
            <a:ext cx="2522160" cy="2522160"/>
          </a:xfrm>
          <a:prstGeom prst="rect">
            <a:avLst/>
          </a:prstGeom>
          <a:ln w="1260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2" name="CustomShape 2"/>
          <p:cNvSpPr/>
          <p:nvPr/>
        </p:nvSpPr>
        <p:spPr>
          <a:xfrm>
            <a:off x="545040" y="2516040"/>
            <a:ext cx="11914560" cy="5565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Beispiele:</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Waldbrände </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Albedo-Effekt</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Methan in Permafrostböden in Sibirien</a:t>
            </a:r>
            <a:endParaRPr lang="en-US" sz="2800" b="0" strike="noStrike" spc="-1">
              <a:latin typeface="Arial"/>
            </a:endParaRPr>
          </a:p>
          <a:p>
            <a:pPr>
              <a:lnSpc>
                <a:spcPct val="100000"/>
              </a:lnSpc>
              <a:spcBef>
                <a:spcPts val="1001"/>
              </a:spcBef>
            </a:pP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Videoempfehlung:</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“Wake up, Freak out - </a:t>
            </a:r>
            <a:br/>
            <a:r>
              <a:rPr lang="en-US" sz="2800" b="0" strike="noStrike" spc="63">
                <a:solidFill>
                  <a:srgbClr val="000000"/>
                </a:solidFill>
                <a:latin typeface="Frutiger 55 Roman"/>
                <a:ea typeface="Frutiger 55 Roman"/>
              </a:rPr>
              <a:t>THEN get the grip”</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auf cinerebelde.org</a:t>
            </a:r>
            <a:endParaRPr lang="en-US" sz="2800" b="0" strike="noStrike" spc="-1">
              <a:latin typeface="Arial"/>
            </a:endParaRPr>
          </a:p>
        </p:txBody>
      </p:sp>
      <p:sp>
        <p:nvSpPr>
          <p:cNvPr id="233"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Kippunkte</a:t>
            </a:r>
            <a:endParaRPr lang="en-US" sz="5400" b="0" strike="noStrike" spc="-1">
              <a:latin typeface="Arial"/>
            </a:endParaRPr>
          </a:p>
        </p:txBody>
      </p:sp>
      <p:pic>
        <p:nvPicPr>
          <p:cNvPr id="234" name="EG_logo.png"/>
          <p:cNvPicPr/>
          <p:nvPr/>
        </p:nvPicPr>
        <p:blipFill>
          <a:blip r:embed="rId3"/>
          <a:stretch/>
        </p:blipFill>
        <p:spPr>
          <a:xfrm>
            <a:off x="10789920" y="-510840"/>
            <a:ext cx="2522160" cy="2522160"/>
          </a:xfrm>
          <a:prstGeom prst="rect">
            <a:avLst/>
          </a:prstGeom>
          <a:ln w="12600">
            <a:noFill/>
          </a:ln>
        </p:spPr>
      </p:pic>
      <p:pic>
        <p:nvPicPr>
          <p:cNvPr id="235" name="Grafik Tipping Point.png"/>
          <p:cNvPicPr/>
          <p:nvPr/>
        </p:nvPicPr>
        <p:blipFill>
          <a:blip r:embed="rId4"/>
          <a:stretch/>
        </p:blipFill>
        <p:spPr>
          <a:xfrm>
            <a:off x="6009840" y="5384160"/>
            <a:ext cx="5785920" cy="3028320"/>
          </a:xfrm>
          <a:prstGeom prst="rect">
            <a:avLst/>
          </a:prstGeom>
          <a:ln w="126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7" name="CustomShape 2"/>
          <p:cNvSpPr/>
          <p:nvPr/>
        </p:nvSpPr>
        <p:spPr>
          <a:xfrm>
            <a:off x="544680" y="2525400"/>
            <a:ext cx="12054240" cy="6829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Der Weltklimarat IPCC warnt vor …</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Konflikten um Wasser und Ressourcen.</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extremen Wetterereignissen.</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verschärfter Ungleichheit.</a:t>
            </a:r>
            <a:endParaRPr lang="en-US" sz="2800" b="0" strike="noStrike" spc="-1">
              <a:latin typeface="Arial"/>
            </a:endParaRPr>
          </a:p>
          <a:p>
            <a:pPr>
              <a:lnSpc>
                <a:spcPct val="100000"/>
              </a:lnSpc>
              <a:spcBef>
                <a:spcPts val="1001"/>
              </a:spcBef>
            </a:pPr>
            <a:endParaRPr lang="en-US" sz="2800" b="0" strike="noStrike" spc="-1">
              <a:latin typeface="Arial"/>
            </a:endParaRPr>
          </a:p>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Hauptverursacher sind Länder des Globalen Nordens.</a:t>
            </a:r>
            <a:endParaRPr lang="en-US" sz="2800" b="0" strike="noStrike" spc="-1">
              <a:latin typeface="Arial"/>
            </a:endParaRPr>
          </a:p>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Besond</a:t>
            </a:r>
            <a:r>
              <a:rPr lang="en-US" sz="2800" b="0" strike="noStrike" spc="-1">
                <a:solidFill>
                  <a:srgbClr val="000000"/>
                </a:solidFill>
                <a:latin typeface="Frutiger 55 Roman"/>
                <a:ea typeface="Frutiger 55 Roman"/>
              </a:rPr>
              <a:t>ers betroffen sind Länder des Globalen Südens.</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r>
              <a:rPr lang="en-US" sz="3200" b="0" strike="noStrike" spc="-1">
                <a:solidFill>
                  <a:srgbClr val="935219"/>
                </a:solidFill>
                <a:latin typeface="Aku &amp; Kamu"/>
                <a:ea typeface="Aku &amp; Kamu"/>
              </a:rPr>
              <a:t>Der Klimawandel ist schon längst ein soziales Problem!</a:t>
            </a:r>
            <a:endParaRPr lang="en-US" sz="3200" b="0" strike="noStrike" spc="-1">
              <a:latin typeface="Arial"/>
            </a:endParaRPr>
          </a:p>
          <a:p>
            <a:pPr>
              <a:lnSpc>
                <a:spcPct val="100000"/>
              </a:lnSpc>
              <a:spcBef>
                <a:spcPts val="1001"/>
              </a:spcBef>
            </a:pPr>
            <a:endParaRPr lang="en-US" sz="3200" b="0" strike="noStrike" spc="-1">
              <a:latin typeface="Arial"/>
            </a:endParaRPr>
          </a:p>
          <a:p>
            <a:pPr>
              <a:lnSpc>
                <a:spcPct val="100000"/>
              </a:lnSpc>
              <a:spcBef>
                <a:spcPts val="1001"/>
              </a:spcBef>
            </a:pPr>
            <a:endParaRPr lang="en-US" sz="3200" b="0" strike="noStrike" spc="-1">
              <a:latin typeface="Arial"/>
            </a:endParaRPr>
          </a:p>
          <a:p>
            <a:pPr algn="r">
              <a:lnSpc>
                <a:spcPct val="100000"/>
              </a:lnSpc>
              <a:spcBef>
                <a:spcPts val="1001"/>
              </a:spcBef>
            </a:pPr>
            <a:r>
              <a:rPr lang="en-US" sz="1400" b="0" strike="noStrike" spc="-1">
                <a:solidFill>
                  <a:srgbClr val="000000"/>
                </a:solidFill>
                <a:latin typeface="Frutiger 55 Roman"/>
                <a:ea typeface="Frutiger 55 Roman"/>
              </a:rPr>
              <a:t>(Hauptaussagen des IPCC-Sonderberichts über 1,5 °C globale Erwärmung)</a:t>
            </a:r>
            <a:endParaRPr lang="en-US" sz="1400" b="0" strike="noStrike" spc="-1">
              <a:latin typeface="Arial"/>
            </a:endParaRPr>
          </a:p>
        </p:txBody>
      </p:sp>
      <p:sp>
        <p:nvSpPr>
          <p:cNvPr id="238" name="CustomShape 3"/>
          <p:cNvSpPr/>
          <p:nvPr/>
        </p:nvSpPr>
        <p:spPr>
          <a:xfrm>
            <a:off x="403920" y="412920"/>
            <a:ext cx="86385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Klima</a:t>
            </a:r>
            <a:r>
              <a:rPr lang="en-US" sz="5400" b="0" strike="noStrike" spc="-1">
                <a:solidFill>
                  <a:srgbClr val="2F96C4"/>
                </a:solidFill>
                <a:latin typeface="Aku &amp; Kamu"/>
                <a:ea typeface="Aku &amp; Kamu"/>
              </a:rPr>
              <a:t>UN</a:t>
            </a:r>
            <a:r>
              <a:rPr lang="en-US" sz="5400" b="0" strike="noStrike" spc="-1">
                <a:solidFill>
                  <a:srgbClr val="FFFFFF"/>
                </a:solidFill>
                <a:latin typeface="Aku &amp; Kamu"/>
                <a:ea typeface="Aku &amp; Kamu"/>
              </a:rPr>
              <a:t>gerechtigkeit</a:t>
            </a:r>
            <a:endParaRPr lang="en-US" sz="5400" b="0" strike="noStrike" spc="-1">
              <a:latin typeface="Arial"/>
            </a:endParaRPr>
          </a:p>
        </p:txBody>
      </p:sp>
      <p:pic>
        <p:nvPicPr>
          <p:cNvPr id="239" name="EG_logo.png"/>
          <p:cNvPicPr/>
          <p:nvPr/>
        </p:nvPicPr>
        <p:blipFill>
          <a:blip r:embed="rId3"/>
          <a:stretch/>
        </p:blipFill>
        <p:spPr>
          <a:xfrm>
            <a:off x="10789560" y="-511200"/>
            <a:ext cx="2522160" cy="2522160"/>
          </a:xfrm>
          <a:prstGeom prst="rect">
            <a:avLst/>
          </a:prstGeom>
          <a:ln w="1260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1" name="CustomShape 2"/>
          <p:cNvSpPr/>
          <p:nvPr/>
        </p:nvSpPr>
        <p:spPr>
          <a:xfrm>
            <a:off x="403920" y="412920"/>
            <a:ext cx="81828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Umweltgerechtigkeit</a:t>
            </a:r>
            <a:endParaRPr lang="en-US" sz="5400" b="0" strike="noStrike" spc="-1">
              <a:latin typeface="Arial"/>
            </a:endParaRPr>
          </a:p>
        </p:txBody>
      </p:sp>
      <p:pic>
        <p:nvPicPr>
          <p:cNvPr id="242" name="01 Warren Women.jpeg"/>
          <p:cNvPicPr/>
          <p:nvPr/>
        </p:nvPicPr>
        <p:blipFill>
          <a:blip r:embed="rId3"/>
          <a:stretch/>
        </p:blipFill>
        <p:spPr>
          <a:xfrm>
            <a:off x="6133320" y="4438440"/>
            <a:ext cx="6215400" cy="4049280"/>
          </a:xfrm>
          <a:prstGeom prst="rect">
            <a:avLst/>
          </a:prstGeom>
          <a:ln w="12600">
            <a:noFill/>
          </a:ln>
        </p:spPr>
      </p:pic>
      <p:sp>
        <p:nvSpPr>
          <p:cNvPr id="243" name="CustomShape 3"/>
          <p:cNvSpPr/>
          <p:nvPr/>
        </p:nvSpPr>
        <p:spPr>
          <a:xfrm>
            <a:off x="6318360" y="8922600"/>
            <a:ext cx="5845680" cy="361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spcBef>
                <a:spcPts val="400"/>
              </a:spcBef>
            </a:pPr>
            <a:r>
              <a:rPr lang="en-US" sz="1600" b="0" u="sng" strike="noStrike" spc="-1">
                <a:solidFill>
                  <a:srgbClr val="0000FF"/>
                </a:solidFill>
                <a:uFillTx/>
                <a:latin typeface="Frutiger 55 Roman"/>
                <a:ea typeface="Frutiger 55 Roman"/>
                <a:hlinkClick r:id="rId4"/>
              </a:rPr>
              <a:t>https://timeline.com/warren-county-dumping-race-4d8fe8de06cb</a:t>
            </a:r>
            <a:endParaRPr lang="en-US" sz="1600" b="0" strike="noStrike" spc="-1">
              <a:latin typeface="Arial"/>
            </a:endParaRPr>
          </a:p>
        </p:txBody>
      </p:sp>
      <p:sp>
        <p:nvSpPr>
          <p:cNvPr id="244" name="CustomShape 4"/>
          <p:cNvSpPr/>
          <p:nvPr/>
        </p:nvSpPr>
        <p:spPr>
          <a:xfrm>
            <a:off x="545040" y="2802600"/>
            <a:ext cx="11914560" cy="954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Die Klimagerechtigkeitsbewegung steht in der Tradition der Umweltgerechtigkeitsbewegung.</a:t>
            </a:r>
            <a:endParaRPr lang="en-US" sz="2800" b="0" strike="noStrike" spc="-1">
              <a:latin typeface="Arial"/>
            </a:endParaRPr>
          </a:p>
        </p:txBody>
      </p:sp>
      <p:sp>
        <p:nvSpPr>
          <p:cNvPr id="245" name="CustomShape 5"/>
          <p:cNvSpPr/>
          <p:nvPr/>
        </p:nvSpPr>
        <p:spPr>
          <a:xfrm>
            <a:off x="516600" y="4523040"/>
            <a:ext cx="5061240" cy="386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Umweltprobleme sind nicht zu trennen von gesellschaftlichen Herrschaftsstrukturen wie Rassismus und Patriarchat</a:t>
            </a:r>
            <a:endParaRPr lang="en-US" sz="2800" b="0" strike="noStrike" spc="-1">
              <a:latin typeface="Arial"/>
            </a:endParaRPr>
          </a:p>
          <a:p>
            <a:pPr>
              <a:lnSpc>
                <a:spcPct val="100000"/>
              </a:lnSpc>
              <a:spcBef>
                <a:spcPts val="1001"/>
              </a:spcBef>
            </a:pP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Kritik an NIMBY </a:t>
            </a:r>
            <a:br/>
            <a:r>
              <a:rPr lang="en-US" sz="2800" b="0" strike="noStrike" spc="63">
                <a:solidFill>
                  <a:srgbClr val="000000"/>
                </a:solidFill>
                <a:latin typeface="Frutiger 55 Roman"/>
                <a:ea typeface="Frutiger 55 Roman"/>
              </a:rPr>
              <a:t>(not in my backyard)</a:t>
            </a:r>
            <a:endParaRPr lang="en-US" sz="2800" b="0" strike="noStrike" spc="-1">
              <a:latin typeface="Arial"/>
            </a:endParaRPr>
          </a:p>
        </p:txBody>
      </p:sp>
      <p:pic>
        <p:nvPicPr>
          <p:cNvPr id="246" name="EG_logo.png"/>
          <p:cNvPicPr/>
          <p:nvPr/>
        </p:nvPicPr>
        <p:blipFill>
          <a:blip r:embed="rId5"/>
          <a:stretch/>
        </p:blipFill>
        <p:spPr>
          <a:xfrm>
            <a:off x="10789560" y="-511200"/>
            <a:ext cx="2522160" cy="2522160"/>
          </a:xfrm>
          <a:prstGeom prst="rect">
            <a:avLst/>
          </a:prstGeom>
          <a:ln w="1260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8"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Ressourcenverbrauch</a:t>
            </a:r>
            <a:endParaRPr lang="en-US" sz="5400" b="0" strike="noStrike" spc="-1">
              <a:latin typeface="Arial"/>
            </a:endParaRPr>
          </a:p>
        </p:txBody>
      </p:sp>
      <p:pic>
        <p:nvPicPr>
          <p:cNvPr id="249" name="Picture 2"/>
          <p:cNvPicPr/>
          <p:nvPr/>
        </p:nvPicPr>
        <p:blipFill>
          <a:blip r:embed="rId2"/>
          <a:stretch/>
        </p:blipFill>
        <p:spPr>
          <a:xfrm>
            <a:off x="6463440" y="2109600"/>
            <a:ext cx="4875120" cy="6584760"/>
          </a:xfrm>
          <a:prstGeom prst="rect">
            <a:avLst/>
          </a:prstGeom>
          <a:ln w="12600">
            <a:noFill/>
          </a:ln>
        </p:spPr>
      </p:pic>
      <p:sp>
        <p:nvSpPr>
          <p:cNvPr id="250" name="CustomShape 3"/>
          <p:cNvSpPr/>
          <p:nvPr/>
        </p:nvSpPr>
        <p:spPr>
          <a:xfrm>
            <a:off x="870840" y="2327400"/>
            <a:ext cx="5362200" cy="1807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Frutiger 55 Roman"/>
                <a:ea typeface="Frutiger 55 Roman"/>
              </a:rPr>
              <a:t>WIEVIELE Erden würden wir brauchen, wenn die Weltbevölkerung leben würde wie …</a:t>
            </a:r>
            <a:endParaRPr lang="en-US" sz="2800" b="0" strike="noStrike" spc="-1">
              <a:latin typeface="Arial"/>
            </a:endParaRPr>
          </a:p>
        </p:txBody>
      </p:sp>
      <p:sp>
        <p:nvSpPr>
          <p:cNvPr id="251" name="CustomShape 4"/>
          <p:cNvSpPr/>
          <p:nvPr/>
        </p:nvSpPr>
        <p:spPr>
          <a:xfrm>
            <a:off x="903960" y="9192600"/>
            <a:ext cx="11914560" cy="345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r">
              <a:lnSpc>
                <a:spcPct val="100000"/>
              </a:lnSpc>
            </a:pPr>
            <a:r>
              <a:rPr lang="en-US" sz="1600" b="0" strike="noStrike" spc="35">
                <a:solidFill>
                  <a:srgbClr val="945200"/>
                </a:solidFill>
                <a:latin typeface="Aku &amp; Kamu"/>
                <a:ea typeface="Aku &amp; Kamu"/>
              </a:rPr>
              <a:t>QUELLE: Global Footprint Network National Footprint Accounts 2016</a:t>
            </a:r>
            <a:endParaRPr lang="en-US" sz="1600" b="0" strike="noStrike" spc="-1">
              <a:latin typeface="Arial"/>
            </a:endParaRPr>
          </a:p>
        </p:txBody>
      </p:sp>
      <p:pic>
        <p:nvPicPr>
          <p:cNvPr id="252" name="EG_logo.png"/>
          <p:cNvPicPr/>
          <p:nvPr/>
        </p:nvPicPr>
        <p:blipFill>
          <a:blip r:embed="rId3"/>
          <a:stretch/>
        </p:blipFill>
        <p:spPr>
          <a:xfrm>
            <a:off x="10789920" y="-510840"/>
            <a:ext cx="2522160" cy="2522160"/>
          </a:xfrm>
          <a:prstGeom prst="rect">
            <a:avLst/>
          </a:prstGeom>
          <a:ln w="12600">
            <a:noFill/>
          </a:ln>
        </p:spPr>
      </p:pic>
      <p:sp>
        <p:nvSpPr>
          <p:cNvPr id="253" name="CustomShape 5"/>
          <p:cNvSpPr/>
          <p:nvPr/>
        </p:nvSpPr>
        <p:spPr>
          <a:xfrm>
            <a:off x="870840" y="8130960"/>
            <a:ext cx="536220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Aku &amp; Kamu"/>
                <a:ea typeface="Aku &amp; Kamu"/>
              </a:rPr>
              <a:t>→ globale Ungerechtigkeit</a:t>
            </a:r>
            <a:endParaRPr lang="en-US" sz="28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2442</Words>
  <Application>Microsoft Office PowerPoint</Application>
  <PresentationFormat>Benutzerdefiniert</PresentationFormat>
  <Paragraphs>350</Paragraphs>
  <Slides>48</Slides>
  <Notes>9</Notes>
  <HiddenSlides>0</HiddenSlides>
  <MMClips>0</MMClips>
  <ScaleCrop>false</ScaleCrop>
  <HeadingPairs>
    <vt:vector size="6" baseType="variant">
      <vt:variant>
        <vt:lpstr>Verwendete Schriftarten</vt:lpstr>
      </vt:variant>
      <vt:variant>
        <vt:i4>11</vt:i4>
      </vt:variant>
      <vt:variant>
        <vt:lpstr>Design</vt:lpstr>
      </vt:variant>
      <vt:variant>
        <vt:i4>5</vt:i4>
      </vt:variant>
      <vt:variant>
        <vt:lpstr>Folientitel</vt:lpstr>
      </vt:variant>
      <vt:variant>
        <vt:i4>48</vt:i4>
      </vt:variant>
    </vt:vector>
  </HeadingPairs>
  <TitlesOfParts>
    <vt:vector size="64" baseType="lpstr">
      <vt:lpstr>Aku &amp; Kamu</vt:lpstr>
      <vt:lpstr>Arial</vt:lpstr>
      <vt:lpstr>Frutiger 55 Roman</vt:lpstr>
      <vt:lpstr>Frutiger 75 Black</vt:lpstr>
      <vt:lpstr>Helvetica</vt:lpstr>
      <vt:lpstr>Lucida Grande</vt:lpstr>
      <vt:lpstr>Minion Pro</vt:lpstr>
      <vt:lpstr>StarSymbol</vt:lpstr>
      <vt:lpstr>Symbol</vt:lpstr>
      <vt:lpstr>Times New Roman</vt:lpstr>
      <vt:lpstr>Wingdings</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User</dc:creator>
  <dc:description/>
  <cp:lastModifiedBy>Irina Engelmann</cp:lastModifiedBy>
  <cp:revision>23</cp:revision>
  <dcterms:modified xsi:type="dcterms:W3CDTF">2020-09-03T14:43:55Z</dcterms:modified>
  <dc:language>de-DE</dc:language>
</cp:coreProperties>
</file>