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49" r:id="rId2"/>
  </p:sldMasterIdLst>
  <p:notesMasterIdLst>
    <p:notesMasterId r:id="rId34"/>
  </p:notesMasterIdLst>
  <p:sldIdLst>
    <p:sldId id="295" r:id="rId3"/>
    <p:sldId id="257" r:id="rId4"/>
    <p:sldId id="258" r:id="rId5"/>
    <p:sldId id="260" r:id="rId6"/>
    <p:sldId id="262" r:id="rId7"/>
    <p:sldId id="316" r:id="rId8"/>
    <p:sldId id="263" r:id="rId9"/>
    <p:sldId id="264" r:id="rId10"/>
    <p:sldId id="315" r:id="rId11"/>
    <p:sldId id="318" r:id="rId12"/>
    <p:sldId id="267" r:id="rId13"/>
    <p:sldId id="259" r:id="rId14"/>
    <p:sldId id="268" r:id="rId15"/>
    <p:sldId id="269" r:id="rId16"/>
    <p:sldId id="273" r:id="rId17"/>
    <p:sldId id="294" r:id="rId18"/>
    <p:sldId id="271" r:id="rId19"/>
    <p:sldId id="272" r:id="rId20"/>
    <p:sldId id="274" r:id="rId21"/>
    <p:sldId id="286" r:id="rId22"/>
    <p:sldId id="287" r:id="rId23"/>
    <p:sldId id="288" r:id="rId24"/>
    <p:sldId id="290" r:id="rId25"/>
    <p:sldId id="289" r:id="rId26"/>
    <p:sldId id="291" r:id="rId27"/>
    <p:sldId id="292" r:id="rId28"/>
    <p:sldId id="308" r:id="rId29"/>
    <p:sldId id="309" r:id="rId30"/>
    <p:sldId id="298" r:id="rId31"/>
    <p:sldId id="296" r:id="rId32"/>
    <p:sldId id="297" r:id="rId33"/>
  </p:sldIdLst>
  <p:sldSz cx="13004800" cy="9753600"/>
  <p:notesSz cx="7559675" cy="10691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6616"/>
    <a:srgbClr val="E10B0B"/>
    <a:srgbClr val="EF413D"/>
    <a:srgbClr val="22A4DD"/>
    <a:srgbClr val="C7327C"/>
    <a:srgbClr val="4E8C9F"/>
    <a:srgbClr val="57B2DC"/>
    <a:srgbClr val="F2F1EF"/>
    <a:srgbClr val="FFED52"/>
    <a:srgbClr val="DE2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434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2C8D8F8A-2611-403E-ABC9-F8679AEEAD4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7F931E1-3739-4C70-B425-09F88CAA9D8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167B664-8556-4D9E-80FF-524E957845E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F5212E6-AB93-40AD-B9A1-CC3B25A8BEA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A185CC7-9224-4DC1-851B-67BA79DB884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B12ABEDB-BB99-43F4-952A-748DFA3343B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D7AEB329-130C-4646-B521-C6EF3F24547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B0AFB982-1FC2-491A-90F7-9208A0836D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738DCEF-35B2-475A-B054-6DD53F90736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0FFE4141-8347-44E1-86B2-5AAB406BF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A2097292-BE1A-4C9C-BB95-4C859C715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A9A1E371-556C-4F8D-B17B-65AE868F74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B25CA869-F8FB-4F11-BD02-41409013AB32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7B51BA98-3229-46FD-B17A-05D26C51D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F37D880A-C9E6-4CBD-BDF9-C9AEDEBE0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4277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086D8F13-5ED2-402C-8CA5-CBC9DB9916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ACB7BC9-916D-45BF-8FDE-27B9EBB87070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28A6B83-45CB-424B-A881-702591850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FC325BF7-BAC9-4E3E-B384-C7E4A1C8A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96E15D8C-29FE-4FB1-B9F0-EED29E3E55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9DA50708-957A-44C9-91C3-B18DF8E1B3BB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A4FC3A5C-4631-4743-9D8F-8A2B67167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4C9E488C-3182-422A-AC77-0D6518900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FCCC4A7F-F6BE-4DAA-BCE1-1D5EC510EA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3040AA48-527F-4D4D-956A-7819216F971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737E3CD0-FB3B-4957-973F-F17C786329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BA0C0AF-8767-4B97-8B9E-3BE7A5916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92FA01D2-4DC7-424E-ABA1-8B5C2A92DF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BC5AD2F2-FF4B-48BE-AA52-4F627CBC2977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941A46A6-A404-471E-B066-341C100C8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5A8C5B89-2416-4CC7-A5D1-0D6E6F54D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23B3FF3C-0762-4434-8B88-520071B199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E10F4FF-D2BD-414F-A643-800B18F4A33D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3256F52D-48D8-40DC-86D0-F9857C966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FBA5D69F-699C-4A1D-8C1B-75B7A89C6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>
            <a:extLst>
              <a:ext uri="{FF2B5EF4-FFF2-40B4-BE49-F238E27FC236}">
                <a16:creationId xmlns:a16="http://schemas.microsoft.com/office/drawing/2014/main" id="{0228042F-1E6F-4880-ADFD-71ABB34A57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CAA4BF6-5455-40FE-B01E-3D6059350F31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3187" name="Rectangle 1">
            <a:extLst>
              <a:ext uri="{FF2B5EF4-FFF2-40B4-BE49-F238E27FC236}">
                <a16:creationId xmlns:a16="http://schemas.microsoft.com/office/drawing/2014/main" id="{763C2057-8BFA-4252-B23C-674B7AC3B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FAA65D7D-8DE1-4618-9EA4-1182A212C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205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E5CE8FA3-63EA-44F6-A88F-3A91FDC8DF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8F53DF96-2852-48B6-9ECA-753C5C8A9BB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A9814717-B1A6-4C6C-AEE7-70E6B641C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947FB732-330A-4BEB-894B-27BA24EFB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58416B8D-8854-4B08-95C4-8A4966510F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1FCF45A-0948-435B-BF25-CCDFA354BA0C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D477DA5-5F8F-4604-9D72-090DEC143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4F15454F-0D21-417B-9941-5E2DC561E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BF202A05-9AEC-4AA5-9255-429D8448DA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C8C21899-42D2-4DBD-898E-06099BD7AB1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19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316AF588-DAEC-4C53-8D5F-A1871B6A0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CC32EDF3-AE4A-4394-B0F8-654702119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AD95B5AD-1C36-4665-9194-7F18EAFCD3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0C1F1EF2-A3AC-4E79-BDBC-97BE19380E3B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202F9614-166F-40BB-B0A7-4470797FC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1006475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C10747C6-C05C-41D0-8F46-5AC423D04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7902E5A7-C4E5-4759-954A-075E8068B7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0A88E486-C738-4874-90D2-53F965343B1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93D64E31-8D7D-4687-B383-38B140D23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06B82B02-E06F-46FF-A849-266F98AC1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>
            <a:extLst>
              <a:ext uri="{FF2B5EF4-FFF2-40B4-BE49-F238E27FC236}">
                <a16:creationId xmlns:a16="http://schemas.microsoft.com/office/drawing/2014/main" id="{4F62C1AE-D4BF-4F7E-B910-26A006A684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58BE1C4E-2491-4E8D-AB27-39B90431D16A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CF48EEE8-CDE2-494F-B339-52AA740C1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B4D87F42-A0D1-45E1-96EB-72E233D1E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:a16="http://schemas.microsoft.com/office/drawing/2014/main" id="{6EC9B821-D7DA-45FA-8342-143DB28E8A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B2C7929-8339-47F0-99E5-8697EC3362F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1F5B20F9-1FAA-4024-9AEC-EDFDE1026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32497BC6-9712-4405-B7A1-A69BC2718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:a16="http://schemas.microsoft.com/office/drawing/2014/main" id="{5A2DA75C-B6D4-44CE-B4D4-548C146F26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3C791F4-051E-46E4-85D3-ABE68929E392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DA22D057-31E0-4229-BEC0-9925D647E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2503B8A9-5069-4E72-AC14-116AA4CA9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C77ADCE6-60B8-48D6-B681-D13463E68E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C35541BD-991E-467E-AFE3-9AA1113B1E1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C7C19907-A8B8-4360-9BA2-861E0939A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D638D05C-4252-489D-9069-D83D349D0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F47E7E1A-388B-4C5A-9629-3313B75BC0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EF96577-FE99-4536-A8BC-53956E230B73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id="{35336FB3-6C3E-4136-80BB-D7823BF3B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281027FB-85AF-4826-9F57-2E09A780B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>
            <a:extLst>
              <a:ext uri="{FF2B5EF4-FFF2-40B4-BE49-F238E27FC236}">
                <a16:creationId xmlns:a16="http://schemas.microsoft.com/office/drawing/2014/main" id="{F5105DB5-8254-4DEE-9810-FFDC96CBDD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1E221FF5-22E4-4DE9-8C40-E76F7EA498C7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E075C78A-655B-49A7-B4AB-D1CB9A06F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C62229F6-B6BB-49B8-8966-FEBF858BA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>
            <a:extLst>
              <a:ext uri="{FF2B5EF4-FFF2-40B4-BE49-F238E27FC236}">
                <a16:creationId xmlns:a16="http://schemas.microsoft.com/office/drawing/2014/main" id="{6FBE6630-6D83-48E0-A5ED-453232DD5F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6C6B9BC-DF59-447A-B43C-0CEE6B97CCD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7A59F76B-3336-4541-A6F0-20F9099A6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9A6622BA-B61D-45A1-BE81-9773E293D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>
            <a:extLst>
              <a:ext uri="{FF2B5EF4-FFF2-40B4-BE49-F238E27FC236}">
                <a16:creationId xmlns:a16="http://schemas.microsoft.com/office/drawing/2014/main" id="{2EB08C15-931D-4F29-A604-3B9270999A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AFDBDFBA-513B-4A44-B4B2-5102C255A7C1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7283" name="Rectangle 1">
            <a:extLst>
              <a:ext uri="{FF2B5EF4-FFF2-40B4-BE49-F238E27FC236}">
                <a16:creationId xmlns:a16="http://schemas.microsoft.com/office/drawing/2014/main" id="{B27AAC69-E4D0-4142-94FB-2C825D0717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2">
            <a:extLst>
              <a:ext uri="{FF2B5EF4-FFF2-40B4-BE49-F238E27FC236}">
                <a16:creationId xmlns:a16="http://schemas.microsoft.com/office/drawing/2014/main" id="{1F94BFFE-418B-42BB-82F7-3F1F88C967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>
            <a:extLst>
              <a:ext uri="{FF2B5EF4-FFF2-40B4-BE49-F238E27FC236}">
                <a16:creationId xmlns:a16="http://schemas.microsoft.com/office/drawing/2014/main" id="{E849922A-F628-4872-8580-DB25F31528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576DD3D-EE3F-44E4-A3D5-F8CA4A3A016E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29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6768FBC8-55D4-4404-86B3-87C0DCC14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7BE56FB4-A0A8-4EB4-ACC7-135BB9B9A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7498EA8-D812-4A04-8D9D-BD9F9F196F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A902932A-CB7E-4D3F-A224-7B7B1A8ED43C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4DB738A2-0FC2-4A0B-A47F-38514C045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38838234-3B84-403A-9A18-9FAB62552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>
            <a:extLst>
              <a:ext uri="{FF2B5EF4-FFF2-40B4-BE49-F238E27FC236}">
                <a16:creationId xmlns:a16="http://schemas.microsoft.com/office/drawing/2014/main" id="{76E06BAE-DBE1-41B8-88DC-D84CBC52E5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CA1C927-48E3-45CF-8549-83024383761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FF193FFC-6263-4970-9C53-DBA37DD0B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3F45FBCE-7EB2-4214-B13F-3D55E5C28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>
            <a:extLst>
              <a:ext uri="{FF2B5EF4-FFF2-40B4-BE49-F238E27FC236}">
                <a16:creationId xmlns:a16="http://schemas.microsoft.com/office/drawing/2014/main" id="{F5388485-48D5-4901-A124-3179EC439E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97BBC4EA-0F02-4E4B-8ECD-BEAD9DFFB788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89025A68-63EF-46E8-8B3B-D25A3B245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9DF33E0F-1A61-4087-A3F8-48AACA1F7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A9A1E371-556C-4F8D-B17B-65AE868F74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B25CA869-F8FB-4F11-BD02-41409013AB32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7B51BA98-3229-46FD-B17A-05D26C51D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F37D880A-C9E6-4CBD-BDF9-C9AEDEBE0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89E2F139-43E1-4D05-8379-880813BE74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6A8296C-F704-48A2-8802-9156FE255B60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4C2C1181-676E-4943-968B-B086C05F4F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0D532C2A-0912-439F-8F92-775D6469D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6B000C01-AED4-48AE-9392-E7C661D994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D0FB3168-C326-4C97-BE8C-0748F441AF9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817551C7-C437-4E6D-A797-9C3ED32B6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B889C5CD-3E6C-46C5-B77A-A700881E9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5FCC340E-485D-4914-ACD7-8F6C6DDA24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0F4FDCA-A625-4406-887F-915396AB4F53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7398566B-997A-45DB-9B79-0F2E6E3C94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3DCC2505-27FC-4A26-8304-D9D9DC86F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E0B386F9-1038-45FD-B7CE-3925655A01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D3878326-34E8-4A1D-AECB-A1D379656C3B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7EBA62AC-D834-4401-AF2A-FB5FFCA89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C3A2D64A-B9E4-47C2-880E-46DDCF73D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115FA7A-89A3-4C74-96FF-B65986829B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85944F10-E64D-415F-8DDE-9DDB04177ECB}" type="slidenum"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9</a:t>
            </a:fld>
            <a:endParaRPr kumimoji="0" lang="en-US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anose="020B0603030804020204" pitchFamily="34" charset="0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4C855AA1-3158-496B-B3B9-21A43850E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5EC87F8F-3746-47AE-A41D-CBB8E5D42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6842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917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4613" cy="453231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323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41824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3213" cy="330041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743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0451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77066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1672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73738" cy="5654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7013" y="2282825"/>
            <a:ext cx="5775325" cy="5654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2056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81850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682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22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839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9695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8761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01386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428163" y="388938"/>
            <a:ext cx="2924175" cy="7548562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24888" cy="7548562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642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7502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70000" y="5041900"/>
            <a:ext cx="5154613" cy="11287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7013" y="5041900"/>
            <a:ext cx="5156200" cy="11287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563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879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7522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50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666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789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ED913F4B-FA90-4960-983C-0492CAA17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3213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Title Text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2551B06-5CD0-45E9-B6A4-8DD37BCBA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41900"/>
            <a:ext cx="104632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Body Level One</a:t>
            </a:r>
          </a:p>
          <a:p>
            <a:pPr lvl="1"/>
            <a:r>
              <a:rPr lang="en-GB" altLang="de-DE"/>
              <a:t>Body Level Two</a:t>
            </a:r>
          </a:p>
          <a:p>
            <a:pPr lvl="2"/>
            <a:r>
              <a:rPr lang="en-GB" altLang="de-DE"/>
              <a:t>Body Level Three</a:t>
            </a:r>
          </a:p>
          <a:p>
            <a:pPr lvl="3"/>
            <a:r>
              <a:rPr lang="en-GB" altLang="de-DE"/>
              <a:t>Body Level Four</a:t>
            </a:r>
          </a:p>
          <a:p>
            <a:pPr lvl="4"/>
            <a:r>
              <a:rPr lang="en-GB" altLang="de-DE"/>
              <a:t>Body Level Five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00705388-17B0-4E9D-A7B3-D41016240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9296400"/>
            <a:ext cx="339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Aku &amp; Kamu" charset="0"/>
          <a:cs typeface="+mj-cs"/>
        </a:defRPr>
      </a:lvl1pPr>
      <a:lvl2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2pPr>
      <a:lvl3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3pPr>
      <a:lvl4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4pPr>
      <a:lvl5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5pPr>
      <a:lvl6pPr marL="25146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6pPr>
      <a:lvl7pPr marL="29718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7pPr>
      <a:lvl8pPr marL="34290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8pPr>
      <a:lvl9pPr marL="38862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9pPr>
    </p:titleStyle>
    <p:bodyStyle>
      <a:lvl1pPr marL="342900" indent="-342900" algn="l" defTabSz="457200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1pPr>
      <a:lvl2pPr marL="742950" indent="-285750" algn="l" defTabSz="457200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2pPr>
      <a:lvl3pPr marL="1143000" indent="-228600" algn="l" defTabSz="457200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3pPr>
      <a:lvl4pPr marL="1600200" indent="-228600" algn="l" defTabSz="457200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4pPr>
      <a:lvl5pPr marL="2057400" indent="-228600" algn="l" defTabSz="457200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ku &amp; Kamu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>
            <a:extLst>
              <a:ext uri="{FF2B5EF4-FFF2-40B4-BE49-F238E27FC236}">
                <a16:creationId xmlns:a16="http://schemas.microsoft.com/office/drawing/2014/main" id="{24320267-4265-4620-909A-36D83CC85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9296400"/>
            <a:ext cx="339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667CEDA8-6C0A-4E52-A18D-A648F14AF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701463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C1BCDCDB-41B6-4361-A701-70F07CC96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701463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863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Aku &amp; Kamu" charset="0"/>
          <a:cs typeface="+mj-cs"/>
        </a:defRPr>
      </a:lvl1pPr>
      <a:lvl2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2pPr>
      <a:lvl3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3pPr>
      <a:lvl4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4pPr>
      <a:lvl5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5pPr>
      <a:lvl6pPr marL="25146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6pPr>
      <a:lvl7pPr marL="29718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7pPr>
      <a:lvl8pPr marL="34290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8pPr>
      <a:lvl9pPr marL="38862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9pPr>
    </p:titleStyle>
    <p:bodyStyle>
      <a:lvl1pPr marL="342900" indent="-342900" algn="l" defTabSz="457200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1pPr>
      <a:lvl2pPr marL="742950" indent="-285750" algn="l" defTabSz="457200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2pPr>
      <a:lvl3pPr marL="1143000" indent="-228600" algn="l" defTabSz="457200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3pPr>
      <a:lvl4pPr marL="1600200" indent="-228600" algn="l" defTabSz="457200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4pPr>
      <a:lvl5pPr marL="2057400" indent="-228600" algn="l" defTabSz="457200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ku &amp; Kamu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de-gelaende.org/rechtshilfebroschuere-brandenburg-2019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hyperlink" Target="mailto:%20legal_team_fuer_alle@posteo.d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hyperlink" Target="https://www.ende-gelaende.org/packliste-lausitz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eEyeFBc3xfI?feature=oembed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C001FD-CCFE-42A5-9EC0-872DE9732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5546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F1785AB9-7BC3-497D-8F8F-D60C46E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8294666"/>
            <a:ext cx="13047213" cy="1179729"/>
          </a:xfrm>
          <a:prstGeom prst="rect">
            <a:avLst/>
          </a:prstGeom>
          <a:solidFill>
            <a:srgbClr val="22A4DD"/>
          </a:solidFill>
          <a:ln>
            <a:noFill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111A0431-0764-4064-ABCD-E94866B25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" y="8294666"/>
            <a:ext cx="12991313" cy="117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chemeClr val="bg1"/>
                </a:solidFill>
                <a:latin typeface="Aku &amp; Kamu" charset="0"/>
                <a:cs typeface="Aku &amp; Kamu" charset="0"/>
              </a:rPr>
              <a:t>Auf geht’s! Ab geht’s! ENDE GELÄNDE!</a:t>
            </a: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C116AD2C-08E6-46D0-9116-2A00210D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78" y="0"/>
            <a:ext cx="2716560" cy="27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7B2828E-175C-46FF-8519-0766EA7A6024}"/>
              </a:ext>
            </a:extLst>
          </p:cNvPr>
          <p:cNvSpPr txBox="1"/>
          <p:nvPr/>
        </p:nvSpPr>
        <p:spPr>
          <a:xfrm>
            <a:off x="367774" y="279205"/>
            <a:ext cx="619268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500" dirty="0">
                <a:solidFill>
                  <a:schemeClr val="bg1"/>
                </a:solidFill>
                <a:latin typeface="+mj-lt"/>
              </a:rPr>
              <a:t>Lausitz 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5305C350-3886-4C2C-BC60-D07DD71FB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8A20C80D-7404-4846-8890-8FD05598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85" y="38828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Warum Lausitz?</a:t>
            </a:r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5F4C64A2-E094-4C11-88EC-5BCCC771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839" y="46038"/>
            <a:ext cx="2513385" cy="251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D3235F-94B5-4522-A73E-811C92E0FEC5}"/>
              </a:ext>
            </a:extLst>
          </p:cNvPr>
          <p:cNvSpPr txBox="1"/>
          <p:nvPr/>
        </p:nvSpPr>
        <p:spPr>
          <a:xfrm>
            <a:off x="336771" y="1733474"/>
            <a:ext cx="12639453" cy="774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In der Lausitz soll am Tagebau </a:t>
            </a:r>
            <a:r>
              <a:rPr lang="de-DE" sz="3400" dirty="0" err="1">
                <a:latin typeface="Frutiger" panose="020B0500000000000000" pitchFamily="34" charset="0"/>
              </a:rPr>
              <a:t>Nochten</a:t>
            </a:r>
            <a:r>
              <a:rPr lang="de-DE" sz="3400" dirty="0">
                <a:latin typeface="Frutiger" panose="020B0500000000000000" pitchFamily="34" charset="0"/>
              </a:rPr>
              <a:t> eine                      Erweiterung genehmigt werden und bei Welzow                         Süd evtl. ein ganz neuer Tagebau aufgeschlossen werden.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Vom beschlossenen „Kohlekompromiss“ ist die Lausitz in den nächsten Jahren erstmal komplett ausgenommen.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Im Herbst stoppten Umweltverbände mit einer Klage den Betrieb im Tagebau Jänschwalde. LEAG möchte den Betrieb jedoch schnellstmöglich wieder aufnehmen.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Ende Gelände findet eine Woche vor dem Bundesparteitag der SPD statt, welche im brandenburgischen Landtag die stärkste Fraktion stellt.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LEAG ist ein verantwortungsloses Unternehmen, dessen Machenschaften an die Öffentlichkeit kommen müssen.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1500" dirty="0">
              <a:latin typeface="Frutiger" panose="020B0500000000000000" pitchFamily="34" charset="0"/>
            </a:endParaRPr>
          </a:p>
          <a:p>
            <a:pPr>
              <a:defRPr/>
            </a:pPr>
            <a:r>
              <a:rPr lang="de-DE" sz="4000" dirty="0">
                <a:solidFill>
                  <a:srgbClr val="C06616"/>
                </a:solidFill>
                <a:latin typeface="+mj-lt"/>
              </a:rPr>
              <a:t>Kohleausstieg bleibt Handarbeit! </a:t>
            </a:r>
          </a:p>
        </p:txBody>
      </p:sp>
    </p:spTree>
    <p:extLst>
      <p:ext uri="{BB962C8B-B14F-4D97-AF65-F5344CB8AC3E}">
        <p14:creationId xmlns:p14="http://schemas.microsoft.com/office/powerpoint/2010/main" val="16883675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E12EC977-16A2-4191-BD75-0E3B2C8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9088" cy="975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>
            <a:extLst>
              <a:ext uri="{FF2B5EF4-FFF2-40B4-BE49-F238E27FC236}">
                <a16:creationId xmlns:a16="http://schemas.microsoft.com/office/drawing/2014/main" id="{480DF331-1EF8-4B75-9642-BFD4DF4BE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20" y="365480"/>
            <a:ext cx="10729192" cy="384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0" indent="0" eaLnBrk="1">
              <a:spcBef>
                <a:spcPts val="1000"/>
              </a:spcBef>
              <a:buClr>
                <a:srgbClr val="FFFFFF"/>
              </a:buClr>
              <a:buSzPct val="80000"/>
              <a:defRPr/>
            </a:pPr>
            <a:r>
              <a:rPr lang="de-DE" altLang="de-DE" sz="4000" dirty="0">
                <a:solidFill>
                  <a:schemeClr val="bg1"/>
                </a:solidFill>
                <a:latin typeface="+mj-lt"/>
                <a:cs typeface="Aku &amp; Kamu" charset="0"/>
              </a:rPr>
              <a:t>Was vom Tagebau übrig bleibt…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Landschaftszerstörung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Gesundheitliche Schäden und Zwangsumsiedlung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Ausstoß von Stickoxiden, Schwefeldioxiden und Schwermetallen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Großflächige Verringerung des Grundwasserspiegels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021866A5-7C37-4F13-9133-408D6A1F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6310313"/>
            <a:ext cx="119141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50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22533" name="Picture 4">
            <a:extLst>
              <a:ext uri="{FF2B5EF4-FFF2-40B4-BE49-F238E27FC236}">
                <a16:creationId xmlns:a16="http://schemas.microsoft.com/office/drawing/2014/main" id="{53AC1F3C-6392-4677-BB30-B4D70421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695" y="46038"/>
            <a:ext cx="2742530" cy="274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79D53B6B-2297-43E5-B011-AD17B19C7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13" y="1685472"/>
            <a:ext cx="12195175" cy="798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457200" indent="-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Kapitalismus basiert auf Wachstum ohne                               Rücksicht auf globale Gerechtigkeit.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Um den Energiehunger des globalen Kapitalismus zu stillen werden massenhaft fossile Brennstoffe verfeuert.              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Schneller Profit und Ausbeutung statt bedürfnisorientiertem Wirtschaften.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Auf einem Planeten mit begrenzten Ressourcen ist unendliches Wachstum nicht möglich und führt zu sozialer und ökologischer Ausbeutung.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Das Pariser Klimaschutzabkommen von 2015 ist nicht mehr als eine freiwillige Selbstverpflichtung, dessen Ziele Deutschland verfehlen wird.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</a:pPr>
            <a:endParaRPr lang="de-DE" altLang="de-DE" sz="1400" dirty="0">
              <a:solidFill>
                <a:srgbClr val="000000"/>
              </a:solidFill>
              <a:latin typeface="Minion Pro" panose="02040503050306020203" pitchFamily="18" charset="0"/>
              <a:cs typeface="Aku &amp; Kamu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</a:pPr>
            <a:r>
              <a:rPr lang="de-DE" altLang="de-DE" sz="4000" dirty="0">
                <a:solidFill>
                  <a:srgbClr val="C06616"/>
                </a:solidFill>
                <a:latin typeface="Aku &amp; Kamu" charset="0"/>
                <a:cs typeface="Aku &amp; Kamu" charset="0"/>
              </a:rPr>
              <a:t>Systemwandel statt Klimawandel!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F91C0F2-A14F-4C09-9DD3-85746D1A3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DBE8AB5B-5A16-466C-802B-6BE326E3D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20" y="341894"/>
            <a:ext cx="12195175" cy="111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6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GRENZENLOSES Wachstum</a:t>
            </a: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EF9173B9-D663-4F16-B10B-2AB7D4B7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D02626-2C06-41EB-89E0-5D8B72D0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5247"/>
          <a:stretch/>
        </p:blipFill>
        <p:spPr>
          <a:xfrm>
            <a:off x="0" y="-41275"/>
            <a:ext cx="13004800" cy="9836150"/>
          </a:xfrm>
          <a:prstGeom prst="rect">
            <a:avLst/>
          </a:prstGeom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E777A410-24F4-4245-A673-36F61E84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48600"/>
            <a:ext cx="13054013" cy="1524890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EBB2AE60-2184-4364-8EEE-A34E6EC1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689" y="7848600"/>
            <a:ext cx="130540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Ende Gelände</a:t>
            </a:r>
          </a:p>
        </p:txBody>
      </p:sp>
      <p:pic>
        <p:nvPicPr>
          <p:cNvPr id="28677" name="Picture 4">
            <a:extLst>
              <a:ext uri="{FF2B5EF4-FFF2-40B4-BE49-F238E27FC236}">
                <a16:creationId xmlns:a16="http://schemas.microsoft.com/office/drawing/2014/main" id="{9E3A146C-77A0-4972-8424-6EA805D4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-82550"/>
            <a:ext cx="3100388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7C4D5E-6A0A-4FA7-B9C1-FCAAB9EF3D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2650"/>
          <a:stretch/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  <p:sp>
        <p:nvSpPr>
          <p:cNvPr id="30722" name="Rectangle 1">
            <a:extLst>
              <a:ext uri="{FF2B5EF4-FFF2-40B4-BE49-F238E27FC236}">
                <a16:creationId xmlns:a16="http://schemas.microsoft.com/office/drawing/2014/main" id="{EF8D5D38-46CF-4B8D-8C0F-F8E4D5521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76238"/>
            <a:ext cx="13004801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79FDEFD-F53D-447D-A895-85B97499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04" y="407672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Was ist Ende Gelände?</a:t>
            </a: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82BAAFC8-D955-43CA-96ED-B104AA5BE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04" y="1584149"/>
            <a:ext cx="12529392" cy="17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307975" indent="-307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1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Ende Gelände ist ein europaweites Bündnis von 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</a:pPr>
            <a:r>
              <a:rPr lang="de-DE" altLang="de-DE" sz="31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	Menschen aus vielen verschiedenen sozialen Bewegungen.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1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Wir arbeiten in Lokalgruppen und überregionalen Arbeitsgruppen.</a:t>
            </a:r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8D282CA3-614C-49C3-98EB-695702A0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124" y="46038"/>
            <a:ext cx="2598514" cy="259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22416FD-BD59-4387-9E13-B7D7B7711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8415645"/>
            <a:ext cx="13155165" cy="779620"/>
          </a:xfrm>
          <a:prstGeom prst="rect">
            <a:avLst/>
          </a:prstGeom>
          <a:solidFill>
            <a:srgbClr val="FFFFFF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de-DE" altLang="de-DE" sz="4400" dirty="0">
                <a:solidFill>
                  <a:srgbClr val="CB2A7A"/>
                </a:solidFill>
                <a:latin typeface="+mj-lt"/>
                <a:cs typeface="Aku &amp; Kamu" charset="0"/>
              </a:rPr>
              <a:t>WIR NEHMEN UNSERE ZUKUNFT SELBST IN DIE HAND!</a:t>
            </a:r>
            <a:endParaRPr lang="de-DE" altLang="de-DE" sz="4000" dirty="0">
              <a:solidFill>
                <a:srgbClr val="CB2A7A"/>
              </a:solidFill>
              <a:latin typeface="+mj-lt"/>
              <a:cs typeface="Aku &amp; Kamu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0534915-249E-4118-A118-96ABD362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3654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2773" name="Rectangle 1">
            <a:extLst>
              <a:ext uri="{FF2B5EF4-FFF2-40B4-BE49-F238E27FC236}">
                <a16:creationId xmlns:a16="http://schemas.microsoft.com/office/drawing/2014/main" id="{987128FC-81D6-41CD-BDEB-04AD8EC15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238"/>
            <a:ext cx="13004800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sp>
        <p:nvSpPr>
          <p:cNvPr id="32774" name="Rectangle 2">
            <a:extLst>
              <a:ext uri="{FF2B5EF4-FFF2-40B4-BE49-F238E27FC236}">
                <a16:creationId xmlns:a16="http://schemas.microsoft.com/office/drawing/2014/main" id="{C941E453-0088-4B18-9575-D54033AD9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04" y="391529"/>
            <a:ext cx="12362283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Aktionsformen</a:t>
            </a:r>
          </a:p>
        </p:txBody>
      </p:sp>
      <p:pic>
        <p:nvPicPr>
          <p:cNvPr id="32775" name="Picture 4">
            <a:extLst>
              <a:ext uri="{FF2B5EF4-FFF2-40B4-BE49-F238E27FC236}">
                <a16:creationId xmlns:a16="http://schemas.microsoft.com/office/drawing/2014/main" id="{DC570B97-A87A-4F04-8D88-20F485EB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445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F87B897-B4AD-423F-94C1-84A342B85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592" y="5236840"/>
            <a:ext cx="4536503" cy="4288273"/>
          </a:xfrm>
          <a:prstGeom prst="rect">
            <a:avLst/>
          </a:prstGeom>
          <a:solidFill>
            <a:srgbClr val="FFFFFF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de-DE" altLang="de-DE" sz="33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Ziviler Ungehorsam     ist ein symbolischer  und bewusster Verstoß gegen rechtliche Normen und zielt      auf die direkte Verhinderung einer Unrechtssituation.</a:t>
            </a:r>
            <a:endParaRPr lang="de-DE" altLang="de-DE" sz="3300" dirty="0">
              <a:solidFill>
                <a:srgbClr val="CB2A7A"/>
              </a:solidFill>
              <a:latin typeface="Frutiger" panose="020B0500000000000000" pitchFamily="34" charset="0"/>
              <a:cs typeface="Aku &amp; Kamu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631DFEF-A89E-4E34-A5D1-10DF232C7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04" y="1772504"/>
            <a:ext cx="4535287" cy="2195392"/>
          </a:xfrm>
          <a:prstGeom prst="rect">
            <a:avLst/>
          </a:prstGeom>
          <a:noFill/>
          <a:ln>
            <a:noFill/>
          </a:ln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de-DE" altLang="de-DE" sz="3400" b="1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Unsere Aktionsformen sind angekündigte Massenblockaden    zivilen Ungehorsams.</a:t>
            </a:r>
            <a:endParaRPr lang="de-DE" altLang="de-DE" sz="3400" dirty="0">
              <a:solidFill>
                <a:srgbClr val="CB2A7A"/>
              </a:solidFill>
              <a:latin typeface="Frutiger" panose="020B0500000000000000" pitchFamily="34" charset="0"/>
              <a:cs typeface="Aku &amp; Kamu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>
            <a:extLst>
              <a:ext uri="{FF2B5EF4-FFF2-40B4-BE49-F238E27FC236}">
                <a16:creationId xmlns:a16="http://schemas.microsoft.com/office/drawing/2014/main" id="{BB28C0D2-52D1-4A31-AFB7-6A4ECB6B7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/>
          <a:stretch/>
        </p:blipFill>
        <p:spPr bwMode="auto">
          <a:xfrm>
            <a:off x="1" y="1124314"/>
            <a:ext cx="7149304" cy="865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3">
            <a:extLst>
              <a:ext uri="{FF2B5EF4-FFF2-40B4-BE49-F238E27FC236}">
                <a16:creationId xmlns:a16="http://schemas.microsoft.com/office/drawing/2014/main" id="{BA6FBEF4-81EE-45CE-8303-CA7A4D28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1570736" y="698927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4">
            <a:extLst>
              <a:ext uri="{FF2B5EF4-FFF2-40B4-BE49-F238E27FC236}">
                <a16:creationId xmlns:a16="http://schemas.microsoft.com/office/drawing/2014/main" id="{67A25926-F4A4-44E5-B829-0C229C22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294" y="7312603"/>
            <a:ext cx="527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4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Paris</a:t>
            </a:r>
          </a:p>
        </p:txBody>
      </p:sp>
      <p:sp>
        <p:nvSpPr>
          <p:cNvPr id="92166" name="Line 5">
            <a:extLst>
              <a:ext uri="{FF2B5EF4-FFF2-40B4-BE49-F238E27FC236}">
                <a16:creationId xmlns:a16="http://schemas.microsoft.com/office/drawing/2014/main" id="{FD892929-303F-4D9E-8088-809860B9B9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99888" y="7587529"/>
            <a:ext cx="423862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7" name="Rectangle 6">
            <a:extLst>
              <a:ext uri="{FF2B5EF4-FFF2-40B4-BE49-F238E27FC236}">
                <a16:creationId xmlns:a16="http://schemas.microsoft.com/office/drawing/2014/main" id="{477928EA-E223-4404-83BA-32EC23E5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659" y="3077878"/>
            <a:ext cx="5616625" cy="63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Immer mehr Lokalgruppen gründen sich in Europa!</a:t>
            </a: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0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Lokalgruppen unterstützen z.B. bei der </a:t>
            </a:r>
            <a:r>
              <a:rPr lang="de-DE" altLang="de-DE" sz="3400" dirty="0" err="1">
                <a:latin typeface="Frutiger" panose="020B0500000000000000" pitchFamily="34" charset="0"/>
                <a:cs typeface="Aku &amp; Kamu" charset="0"/>
              </a:rPr>
              <a:t>Mobi</a:t>
            </a: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 für die Massenaktionen und planen eigene kleine Aktionen</a:t>
            </a: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0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7327C"/>
                </a:solidFill>
                <a:latin typeface="+mj-lt"/>
                <a:cs typeface="Aku &amp; Kamu" charset="0"/>
              </a:rPr>
              <a:t>Offenes Plenum von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7327C"/>
                </a:solidFill>
                <a:latin typeface="+mj-lt"/>
                <a:cs typeface="Aku &amp; Kamu" charset="0"/>
              </a:rPr>
              <a:t>Ende Gelände </a:t>
            </a:r>
            <a:r>
              <a:rPr lang="de-DE" altLang="de-DE" sz="3400" dirty="0">
                <a:solidFill>
                  <a:srgbClr val="22A4DD"/>
                </a:solidFill>
                <a:latin typeface="+mj-lt"/>
                <a:cs typeface="Aku &amp; Kamu" charset="0"/>
              </a:rPr>
              <a:t>XXX</a:t>
            </a:r>
            <a:r>
              <a:rPr lang="de-DE" altLang="de-DE" sz="3400" dirty="0">
                <a:solidFill>
                  <a:srgbClr val="C7327C"/>
                </a:solidFill>
                <a:latin typeface="+mj-lt"/>
                <a:cs typeface="Aku &amp; Kamu" charset="0"/>
              </a:rPr>
              <a:t>: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latin typeface="+mj-lt"/>
                <a:cs typeface="Aku &amp; Kamu" charset="0"/>
              </a:rPr>
              <a:t>Jeden 2. und 4. Mittwoch      im Monat</a:t>
            </a:r>
          </a:p>
        </p:txBody>
      </p:sp>
      <p:sp>
        <p:nvSpPr>
          <p:cNvPr id="92168" name="Rectangle 7">
            <a:extLst>
              <a:ext uri="{FF2B5EF4-FFF2-40B4-BE49-F238E27FC236}">
                <a16:creationId xmlns:a16="http://schemas.microsoft.com/office/drawing/2014/main" id="{7636110B-3240-400C-A62A-EA9A954D8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C7327C"/>
          </a:solidFill>
          <a:ln>
            <a:noFill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2169" name="Rectangle 8">
            <a:extLst>
              <a:ext uri="{FF2B5EF4-FFF2-40B4-BE49-F238E27FC236}">
                <a16:creationId xmlns:a16="http://schemas.microsoft.com/office/drawing/2014/main" id="{0A37322B-6D50-4DF4-8EC6-87CA00E2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9670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LokalgruppeN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92170" name="Picture 9">
            <a:extLst>
              <a:ext uri="{FF2B5EF4-FFF2-40B4-BE49-F238E27FC236}">
                <a16:creationId xmlns:a16="http://schemas.microsoft.com/office/drawing/2014/main" id="{9F1604A0-8B26-454A-8238-1538C746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9824D5B-3FD3-405F-A51B-DAD22C4F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523" y="2330975"/>
            <a:ext cx="29238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7B9663F-0AA3-4D55-A63F-52F6C8C3E10D}"/>
              </a:ext>
            </a:extLst>
          </p:cNvPr>
          <p:cNvSpPr txBox="1"/>
          <p:nvPr/>
        </p:nvSpPr>
        <p:spPr>
          <a:xfrm>
            <a:off x="3821079" y="2621343"/>
            <a:ext cx="7232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/>
              <a:t>Lübeck</a:t>
            </a:r>
          </a:p>
        </p:txBody>
      </p:sp>
    </p:spTree>
    <p:extLst>
      <p:ext uri="{BB962C8B-B14F-4D97-AF65-F5344CB8AC3E}">
        <p14:creationId xmlns:p14="http://schemas.microsoft.com/office/powerpoint/2010/main" val="310026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FFAF7D37-5570-4387-BA07-822801127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356520"/>
            <a:ext cx="11914187" cy="6806911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50760" bIns="50760" anchor="ctr">
            <a:spAutoFit/>
          </a:bodyPr>
          <a:lstStyle>
            <a:lvl1pPr marL="288925" indent="-288925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Der Bündnis Prozess ist in Arbeitsgruppen            gegliedert, die unterschiedliche Aufgaben übernehmen:</a:t>
            </a:r>
          </a:p>
          <a:p>
            <a:pPr marL="457200" indent="-269875" eaLnBrk="1">
              <a:lnSpc>
                <a:spcPct val="100000"/>
              </a:lnSpc>
              <a:spcBef>
                <a:spcPts val="1000"/>
              </a:spcBef>
              <a:tabLst>
                <a:tab pos="0" algn="l"/>
                <a:tab pos="53975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	Aktions-AG, Aktionslogistik-AG, Anti-Repressions-AG, Homepage Redaktion, Camp-AG, AG Internationales,    Sani-AG,  Mobilisierungs-AG, Finanz-AG, Moderations-AG, Prozess-AG, Polizeikontakt-AG, Presse-AG, Kleingruppe “gegen Rechts“</a:t>
            </a:r>
          </a:p>
          <a:p>
            <a:pPr marL="457200" indent="-457200" eaLnBrk="1">
              <a:lnSpc>
                <a:spcPct val="10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rgbClr val="CB2A7A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457200" indent="-457200" eaLnBrk="1">
              <a:lnSpc>
                <a:spcPct val="10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CB2A7A"/>
                </a:solidFill>
                <a:latin typeface="Frutiger" panose="020B0500000000000000" pitchFamily="34" charset="0"/>
                <a:cs typeface="Aku &amp; Kamu" charset="0"/>
              </a:rPr>
              <a:t>Auf Bündnistreffen kommt die Bewegung regelmäßig in unterschiedlichen Städten zusammen. Komm vorbei!</a:t>
            </a:r>
          </a:p>
          <a:p>
            <a:pPr marL="0" indent="0" eaLnBrk="1">
              <a:lnSpc>
                <a:spcPct val="100000"/>
              </a:lnSpc>
              <a:spcBef>
                <a:spcPts val="1000"/>
              </a:spcBef>
              <a:buClrTx/>
              <a:buSzTx/>
              <a:defRPr/>
            </a:pPr>
            <a:endParaRPr lang="de-DE" altLang="de-DE" sz="2000" dirty="0">
              <a:solidFill>
                <a:srgbClr val="CB2A7A"/>
              </a:solidFill>
              <a:latin typeface="Minion Pro" panose="02040503050306020203" pitchFamily="18" charset="0"/>
              <a:cs typeface="Aku &amp; Kamu" charset="0"/>
            </a:endParaRPr>
          </a:p>
          <a:p>
            <a:pPr marL="0" indent="0" eaLnBrk="1">
              <a:lnSpc>
                <a:spcPct val="100000"/>
              </a:lnSpc>
              <a:spcBef>
                <a:spcPts val="1000"/>
              </a:spcBef>
              <a:buClrTx/>
              <a:buSzTx/>
              <a:defRPr/>
            </a:pPr>
            <a:r>
              <a:rPr lang="de-DE" altLang="de-DE" sz="4000" dirty="0">
                <a:solidFill>
                  <a:srgbClr val="000000"/>
                </a:solidFill>
                <a:latin typeface="+mn-lt"/>
                <a:cs typeface="Aku &amp; Kamu" charset="0"/>
              </a:rPr>
              <a:t>	Nächstes Bündnistreffen: 13. - 15. Dezember in Magdeburg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C072610-D6E7-409E-B5EA-C552383A7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621C506A-F887-46FA-BF38-FC86EEC9A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68143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Arbeitsgruppen</a:t>
            </a:r>
            <a:endParaRPr lang="de-DE" altLang="de-DE" sz="5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36869" name="Picture 4">
            <a:extLst>
              <a:ext uri="{FF2B5EF4-FFF2-40B4-BE49-F238E27FC236}">
                <a16:creationId xmlns:a16="http://schemas.microsoft.com/office/drawing/2014/main" id="{0AC0743B-A37C-479E-BFEE-BA294BDD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CE8471EB-C290-4F77-AB24-051AFC575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43E4FDB-6DF6-4844-82A5-435B8901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68143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Was </a:t>
            </a:r>
            <a:r>
              <a:rPr lang="de-DE" altLang="de-DE" sz="6000">
                <a:solidFill>
                  <a:srgbClr val="FFFFFF"/>
                </a:solidFill>
                <a:latin typeface="Aku &amp; Kamu" charset="0"/>
                <a:cs typeface="Aku &amp; Kamu" charset="0"/>
              </a:rPr>
              <a:t>bisher geschah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EF7F5AAF-D836-4682-B06A-CEF8E252E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4105275"/>
            <a:ext cx="186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000">
              <a:solidFill>
                <a:srgbClr val="000000"/>
              </a:solidFill>
              <a:latin typeface="Aku &amp; Kamu" charset="0"/>
              <a:cs typeface="Aku &amp; Kamu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000">
              <a:solidFill>
                <a:srgbClr val="000000"/>
              </a:solidFill>
              <a:latin typeface="Aku &amp; Kamu" charset="0"/>
              <a:cs typeface="Aku &amp; Kamu" charset="0"/>
            </a:endParaRP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54FB3B21-54F0-405B-91F7-7EE111E3E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43" y="2636895"/>
            <a:ext cx="3121025" cy="26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2015: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Erste Massenaktion zivilen Ungehorsams im Rheinland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1.600 Menschen aus 50 verschiedenen Ländern</a:t>
            </a:r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1AC51822-EF0C-412B-AED6-90D00641C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447" y="5739591"/>
            <a:ext cx="3461122" cy="230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2016:</a:t>
            </a:r>
            <a:r>
              <a:rPr lang="de-DE" altLang="de-DE" sz="24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Ende Gelände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in der Lausitz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4.000 Menschen,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davon 1500 </a:t>
            </a:r>
            <a:r>
              <a:rPr lang="de-DE" altLang="de-DE" sz="2400" dirty="0" err="1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Internationals</a:t>
            </a:r>
            <a:endParaRPr lang="de-DE" altLang="de-DE" sz="24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EF4F1FBF-4CD5-45F3-B44A-CCECF42EB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965" y="2951840"/>
            <a:ext cx="3121024" cy="193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Sommer 2017: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Ende Gelände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im Rheinland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2.500 Menschen in den Massenaktionen</a:t>
            </a:r>
          </a:p>
        </p:txBody>
      </p:sp>
      <p:sp>
        <p:nvSpPr>
          <p:cNvPr id="38924" name="Rectangle 12">
            <a:extLst>
              <a:ext uri="{FF2B5EF4-FFF2-40B4-BE49-F238E27FC236}">
                <a16:creationId xmlns:a16="http://schemas.microsoft.com/office/drawing/2014/main" id="{DAF2F663-0355-41B5-8DE1-1F18DF2F2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776" y="5781842"/>
            <a:ext cx="2813049" cy="193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November 2017:</a:t>
            </a:r>
            <a:r>
              <a:rPr lang="de-DE" altLang="de-DE" sz="24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 </a:t>
            </a: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COP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3000 Menschen besetzten Tagebau Hambach</a:t>
            </a:r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E93B0C6B-20AF-4594-9BE3-7F97ECFEB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-122238" y="5511800"/>
            <a:ext cx="13119101" cy="1588"/>
          </a:xfrm>
          <a:prstGeom prst="line">
            <a:avLst/>
          </a:prstGeom>
          <a:noFill/>
          <a:ln w="76320">
            <a:solidFill>
              <a:srgbClr val="C7327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8926" name="Picture 14">
            <a:extLst>
              <a:ext uri="{FF2B5EF4-FFF2-40B4-BE49-F238E27FC236}">
                <a16:creationId xmlns:a16="http://schemas.microsoft.com/office/drawing/2014/main" id="{B9428F99-4A4F-4BF9-A888-DB4259D1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Rectangle 15">
            <a:extLst>
              <a:ext uri="{FF2B5EF4-FFF2-40B4-BE49-F238E27FC236}">
                <a16:creationId xmlns:a16="http://schemas.microsoft.com/office/drawing/2014/main" id="{5455C1B1-5A30-47FF-997A-E2A50722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686" y="2969675"/>
            <a:ext cx="3121024" cy="193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2018: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Ende Gelände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im Rheinland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5.000 Menschen in den Massenaktionen</a:t>
            </a:r>
          </a:p>
        </p:txBody>
      </p:sp>
      <p:pic>
        <p:nvPicPr>
          <p:cNvPr id="38928" name="Picture 2">
            <a:extLst>
              <a:ext uri="{FF2B5EF4-FFF2-40B4-BE49-F238E27FC236}">
                <a16:creationId xmlns:a16="http://schemas.microsoft.com/office/drawing/2014/main" id="{5161FEA7-3DC0-4D57-9E50-17EF5332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F8A25B00-9795-4FB7-9D02-5F95F6F81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5331" y="5739591"/>
            <a:ext cx="3782759" cy="193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Juni 2019: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Ende Gelände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im Rheinland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latin typeface="Frutiger" panose="020B0500000000000000" pitchFamily="34" charset="0"/>
                <a:cs typeface="Aku &amp; Kamu" charset="0"/>
              </a:rPr>
              <a:t>ca. 5.500 Menschen </a:t>
            </a: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in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den Massenaktionen</a:t>
            </a:r>
            <a:endParaRPr lang="de-DE" altLang="de-DE" sz="2400" dirty="0">
              <a:latin typeface="Frutiger" panose="020B0500000000000000" pitchFamily="34" charset="0"/>
              <a:cs typeface="Aku &amp; Kamu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2DA7B6C7-ADAB-4260-9182-38E27558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EAF85AA-4F4F-4585-B1AA-E344DDF23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46" y="431484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Aktionskonsens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CDE6B2B6-8DAA-44A5-A581-41CA0E5D2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46" y="2240330"/>
            <a:ext cx="12388107" cy="716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B2A7A"/>
                </a:solidFill>
                <a:latin typeface="Frutiger" panose="020B0500000000000000" pitchFamily="34" charset="0"/>
                <a:cs typeface="Aku &amp; Kamu" charset="0"/>
              </a:rPr>
              <a:t>Ausschnitt aus dem Aktionskonsens:</a:t>
            </a:r>
            <a:endParaRPr lang="de-DE" altLang="de-DE" sz="100" dirty="0">
              <a:solidFill>
                <a:srgbClr val="CB2A7A"/>
              </a:solidFill>
              <a:latin typeface="Frutiger" panose="020B0500000000000000" pitchFamily="34" charset="0"/>
              <a:cs typeface="Aku &amp; Kamu" charset="0"/>
            </a:endParaRPr>
          </a:p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“Ob aktionserfahren oder nicht, alle sollen teilnehmen können: Wir werden technische Infrastruktur wie beispielsweise Schienen, Zufahrten und Bagger blockieren. (…)</a:t>
            </a:r>
          </a:p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Wir werden uns </a:t>
            </a:r>
            <a:r>
              <a:rPr lang="de-DE" altLang="de-DE" sz="3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ruhig und besonnen verhalten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; wir </a:t>
            </a:r>
            <a:r>
              <a:rPr lang="de-DE" altLang="de-DE" sz="3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gefährden keine Menschen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. Wir werden mit unseren Körpern blockieren und besetzen; es ist nicht das Ziel, Infrastruktur zu zerstören oder zu beschädigen. (…) Unsere Aktion wird ein Bild der </a:t>
            </a:r>
            <a:r>
              <a:rPr lang="de-DE" altLang="de-DE" sz="3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Vielfalt, Kreativität und Offenheit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 vermitteln. Unsere Aktion richtet sich nicht gegen die Arbeiter*innen von LEAG, die von LEAG beauftragten Firmen oder gegen die Polizei. Die Sicherheit der teilnehmenden Aktivist*innen, sowie der Arbeiter*innen und aller Beteiligten hat für uns oberste Priorität.“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B59953ED-2A63-47E2-ADE8-35095424F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445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B9699CEB-C166-4E02-823A-172B8EA17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7079"/>
            <a:ext cx="13026936" cy="1937222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1EEA81E-21DD-45BC-93FB-BD14ADDF0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05" y="2536098"/>
            <a:ext cx="12195175" cy="16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Verkohlte Welt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ECC2106-334C-4FFC-90A8-85F8481FA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519153"/>
            <a:ext cx="12922250" cy="16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Gliederung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9A91DEA5-8661-402C-94E3-AE407698F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37114"/>
            <a:ext cx="13004800" cy="1937222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88E12FB5-DA03-4D27-BF16-38F9C6DA2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05" y="4985028"/>
            <a:ext cx="12195175" cy="16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Ende Gelände</a:t>
            </a:r>
          </a:p>
        </p:txBody>
      </p:sp>
      <p:sp>
        <p:nvSpPr>
          <p:cNvPr id="6155" name="Rectangle 10">
            <a:extLst>
              <a:ext uri="{FF2B5EF4-FFF2-40B4-BE49-F238E27FC236}">
                <a16:creationId xmlns:a16="http://schemas.microsoft.com/office/drawing/2014/main" id="{041655E9-6554-4EFB-A9F8-A62077A64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97225"/>
            <a:ext cx="13004800" cy="1937222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56" name="Rectangle 11">
            <a:extLst>
              <a:ext uri="{FF2B5EF4-FFF2-40B4-BE49-F238E27FC236}">
                <a16:creationId xmlns:a16="http://schemas.microsoft.com/office/drawing/2014/main" id="{0570FD5C-4F9D-4B23-BC27-48BD1E5A0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05" y="7445139"/>
            <a:ext cx="12195175" cy="16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Werde aktiv</a:t>
            </a:r>
          </a:p>
        </p:txBody>
      </p:sp>
      <p:pic>
        <p:nvPicPr>
          <p:cNvPr id="6157" name="Picture 12">
            <a:extLst>
              <a:ext uri="{FF2B5EF4-FFF2-40B4-BE49-F238E27FC236}">
                <a16:creationId xmlns:a16="http://schemas.microsoft.com/office/drawing/2014/main" id="{1601FA85-97F2-48F1-9CCB-9C7368AC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0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9938C27-F2BD-4ECA-97FA-9384A6C5D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750" y="-1"/>
            <a:ext cx="13036550" cy="9772098"/>
          </a:xfrm>
          <a:prstGeom prst="rect">
            <a:avLst/>
          </a:prstGeom>
        </p:spPr>
      </p:pic>
      <p:sp>
        <p:nvSpPr>
          <p:cNvPr id="73731" name="Rectangle 2">
            <a:extLst>
              <a:ext uri="{FF2B5EF4-FFF2-40B4-BE49-F238E27FC236}">
                <a16:creationId xmlns:a16="http://schemas.microsoft.com/office/drawing/2014/main" id="{6D5B0A6E-BDC5-42ED-87F0-CE088427D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7781925"/>
            <a:ext cx="13031788" cy="1625600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D7E4D131-C6FA-4D0D-81BC-286F68A8D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" y="7781925"/>
            <a:ext cx="130317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Werde Aktiv</a:t>
            </a:r>
          </a:p>
        </p:txBody>
      </p:sp>
      <p:pic>
        <p:nvPicPr>
          <p:cNvPr id="73733" name="Picture 5">
            <a:extLst>
              <a:ext uri="{FF2B5EF4-FFF2-40B4-BE49-F238E27FC236}">
                <a16:creationId xmlns:a16="http://schemas.microsoft.com/office/drawing/2014/main" id="{7196ABB0-DFEA-4368-A961-6E4D54E7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00C4C8D3-DC53-4993-ACC3-4614F904E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" y="2283823"/>
            <a:ext cx="11914187" cy="518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Dabei sein!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Menschen ansprechen und für Aktionen begeistern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Eigene Veranstaltungen organisieren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Anti-Repressionsarbeit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Anfahrt organisieren 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Schlafplätze anbieten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Spenden</a:t>
            </a:r>
          </a:p>
          <a:p>
            <a:pPr marL="0" indent="0" eaLnBrk="1">
              <a:spcBef>
                <a:spcPts val="1000"/>
              </a:spcBef>
            </a:pPr>
            <a:r>
              <a:rPr lang="de-DE" altLang="de-DE" sz="34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… und was dir sonst noch einfällt!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FA8BBD8-31CF-4E36-8F2A-488A43D5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54427A76-E749-40B7-AAD1-529D580E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330029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… rund um die Aktion</a:t>
            </a:r>
          </a:p>
        </p:txBody>
      </p:sp>
      <p:pic>
        <p:nvPicPr>
          <p:cNvPr id="75781" name="Picture 5">
            <a:extLst>
              <a:ext uri="{FF2B5EF4-FFF2-40B4-BE49-F238E27FC236}">
                <a16:creationId xmlns:a16="http://schemas.microsoft.com/office/drawing/2014/main" id="{F095E005-BDDB-4F5E-BD89-4B1AD5C6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2">
            <a:extLst>
              <a:ext uri="{FF2B5EF4-FFF2-40B4-BE49-F238E27FC236}">
                <a16:creationId xmlns:a16="http://schemas.microsoft.com/office/drawing/2014/main" id="{55BA162D-8EB4-46A8-B40A-45F39E24D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2F36AE-0FCF-4377-A629-63D1EB38F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388" y="1646239"/>
            <a:ext cx="5871137" cy="3867150"/>
          </a:xfrm>
          <a:prstGeom prst="rect">
            <a:avLst/>
          </a:prstGeom>
        </p:spPr>
      </p:pic>
      <p:sp>
        <p:nvSpPr>
          <p:cNvPr id="77829" name="Rectangle 4">
            <a:extLst>
              <a:ext uri="{FF2B5EF4-FFF2-40B4-BE49-F238E27FC236}">
                <a16:creationId xmlns:a16="http://schemas.microsoft.com/office/drawing/2014/main" id="{B24549EC-81E9-491C-A4AD-6A2418A7F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869" y="5806421"/>
            <a:ext cx="5302173" cy="35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Bei allen Massenaktionen und Blockaden gibt es unterschiedliche Aktionslevel.</a:t>
            </a: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8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dirty="0">
                <a:solidFill>
                  <a:srgbClr val="EF413D"/>
                </a:solidFill>
                <a:latin typeface="+mj-lt"/>
                <a:cs typeface="Aku &amp; Kamu" charset="0"/>
              </a:rPr>
              <a:t>Jede*r kann mitmachen!</a:t>
            </a:r>
          </a:p>
        </p:txBody>
      </p:sp>
      <p:sp>
        <p:nvSpPr>
          <p:cNvPr id="77830" name="Rectangle 5">
            <a:extLst>
              <a:ext uri="{FF2B5EF4-FFF2-40B4-BE49-F238E27FC236}">
                <a16:creationId xmlns:a16="http://schemas.microsoft.com/office/drawing/2014/main" id="{EB921C1C-F3B5-40D2-B5ED-FAB7DA6D0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7831" name="Rectangle 6">
            <a:extLst>
              <a:ext uri="{FF2B5EF4-FFF2-40B4-BE49-F238E27FC236}">
                <a16:creationId xmlns:a16="http://schemas.microsoft.com/office/drawing/2014/main" id="{59826736-19C6-4A30-AC6D-F8218CD24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69" y="33337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Aktionslevel</a:t>
            </a:r>
          </a:p>
        </p:txBody>
      </p:sp>
      <p:pic>
        <p:nvPicPr>
          <p:cNvPr id="77832" name="Picture 7">
            <a:extLst>
              <a:ext uri="{FF2B5EF4-FFF2-40B4-BE49-F238E27FC236}">
                <a16:creationId xmlns:a16="http://schemas.microsoft.com/office/drawing/2014/main" id="{448BBF67-DB57-4FBA-852F-A859A244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694018-59F2-43D9-B162-CFA17351C8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869" y="5668169"/>
            <a:ext cx="5959409" cy="38671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80A960-2A50-4061-99A4-6B4DF1BEE3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9" t="8561" r="7439" b="4426"/>
          <a:stretch/>
        </p:blipFill>
        <p:spPr>
          <a:xfrm>
            <a:off x="476868" y="1631950"/>
            <a:ext cx="5938410" cy="388143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B2F152-F76E-433F-B2CC-9804D0394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4"/>
          <a:stretch/>
        </p:blipFill>
        <p:spPr>
          <a:xfrm>
            <a:off x="-29305" y="0"/>
            <a:ext cx="13078981" cy="9917360"/>
          </a:xfrm>
          <a:prstGeom prst="rect">
            <a:avLst/>
          </a:prstGeom>
        </p:spPr>
      </p:pic>
      <p:sp>
        <p:nvSpPr>
          <p:cNvPr id="81923" name="Rectangle 2">
            <a:extLst>
              <a:ext uri="{FF2B5EF4-FFF2-40B4-BE49-F238E27FC236}">
                <a16:creationId xmlns:a16="http://schemas.microsoft.com/office/drawing/2014/main" id="{A95ACEE4-C42D-4EE9-937C-2FB600DA4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07" y="225556"/>
            <a:ext cx="10015195" cy="2123578"/>
          </a:xfrm>
          <a:prstGeom prst="rect">
            <a:avLst/>
          </a:prstGeom>
          <a:solidFill>
            <a:srgbClr val="FFFFFF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900" dirty="0">
                <a:latin typeface="Frutiger" panose="020B0500000000000000" pitchFamily="34" charset="0"/>
                <a:cs typeface="Aku &amp; Kamu" charset="0"/>
              </a:rPr>
              <a:t>Die Massenaktion wird vom Legal Team für Alle unterstützt, das jederzeit während der Aktionstage erreichbar ist und den Aktivist*innen rechtlich zur Seite steht.</a:t>
            </a:r>
          </a:p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600" dirty="0">
                <a:solidFill>
                  <a:srgbClr val="2F96C4"/>
                </a:solidFill>
                <a:latin typeface="+mn-lt"/>
                <a:cs typeface="Aku &amp; Kamu" charset="0"/>
              </a:rPr>
              <a:t>Unsere Solidarität gegen ihre Repression!</a:t>
            </a:r>
          </a:p>
        </p:txBody>
      </p:sp>
      <p:pic>
        <p:nvPicPr>
          <p:cNvPr id="81924" name="Picture 3">
            <a:extLst>
              <a:ext uri="{FF2B5EF4-FFF2-40B4-BE49-F238E27FC236}">
                <a16:creationId xmlns:a16="http://schemas.microsoft.com/office/drawing/2014/main" id="{6281F337-03A0-469D-8B09-B7F9524D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54" y="0"/>
            <a:ext cx="2418383" cy="241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>
            <a:extLst>
              <a:ext uri="{FF2B5EF4-FFF2-40B4-BE49-F238E27FC236}">
                <a16:creationId xmlns:a16="http://schemas.microsoft.com/office/drawing/2014/main" id="{B950FE19-65CB-4ED2-887C-180D98607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80" y="1449987"/>
            <a:ext cx="12429975" cy="825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307975" indent="-307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Der übliche Vorwurf ist Hausfriedensbruch, in seltenen </a:t>
            </a:r>
          </a:p>
          <a:p>
            <a:pPr marL="0" indent="0"/>
            <a:r>
              <a:rPr lang="de-DE" sz="3100" dirty="0">
                <a:latin typeface="Frutiger" panose="020B0500000000000000" pitchFamily="34" charset="0"/>
              </a:rPr>
              <a:t>	Fällen Landfriedensbruch, Widerstand, tätlicher Angriff </a:t>
            </a:r>
          </a:p>
          <a:p>
            <a:pPr marL="0" indent="0"/>
            <a:r>
              <a:rPr lang="de-DE" sz="3100" dirty="0">
                <a:latin typeface="Frutiger" panose="020B0500000000000000" pitchFamily="34" charset="0"/>
              </a:rPr>
              <a:t>	oder 	Verstöße gegen das Versammlungsgesetz.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Bisher gab es keine Verurteilungen bei einer Hauptverhandlung, sondern nur Freisprüche und Einstellungen.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Für Verhalten innerhalb des Aktionskonsenses sind Haftstrafen unwahrscheinlich.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Unsere Anti-Repressionsstrukturen versuchen, eventuelle Geldstrafen solidarisch zu unterstützen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Ingewahrsamnahmen möglich für Identitätsfeststellung, nach nicht befolgtem Platzverweis oder bei als minderjährig gelesenen Menschen.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Das Lausitzer Revier befindet sich in </a:t>
            </a:r>
            <a:r>
              <a:rPr lang="de-DE" sz="3100" dirty="0">
                <a:solidFill>
                  <a:srgbClr val="EF413D"/>
                </a:solidFill>
                <a:latin typeface="Frutiger" panose="020B0500000000000000" pitchFamily="34" charset="0"/>
              </a:rPr>
              <a:t>Brandenburg </a:t>
            </a:r>
            <a:r>
              <a:rPr lang="de-DE" sz="3100" dirty="0">
                <a:latin typeface="Frutiger" panose="020B0500000000000000" pitchFamily="34" charset="0"/>
              </a:rPr>
              <a:t>und</a:t>
            </a:r>
            <a:r>
              <a:rPr lang="de-DE" sz="3100" dirty="0">
                <a:solidFill>
                  <a:srgbClr val="EF413D"/>
                </a:solidFill>
                <a:latin typeface="Frutiger" panose="020B0500000000000000" pitchFamily="34" charset="0"/>
              </a:rPr>
              <a:t> Sachsen</a:t>
            </a:r>
            <a:r>
              <a:rPr lang="de-DE" sz="3100" dirty="0">
                <a:latin typeface="Frutiger" panose="020B0500000000000000" pitchFamily="34" charset="0"/>
              </a:rPr>
              <a:t>, sodass unterschiedliche Polizeigesetze zum Tragen kommen können, die sich aber inhaltlich nicht groß unterscheiden.</a:t>
            </a:r>
          </a:p>
          <a:p>
            <a:pPr marL="0" indent="0"/>
            <a:endParaRPr lang="de-DE" altLang="de-DE" sz="3100" dirty="0">
              <a:solidFill>
                <a:srgbClr val="EF413D"/>
              </a:solidFill>
              <a:latin typeface="+mj-lt"/>
              <a:cs typeface="Aku &amp; Kamu" charset="0"/>
            </a:endParaRPr>
          </a:p>
          <a:p>
            <a:pPr marL="0" indent="0"/>
            <a:r>
              <a:rPr lang="de-DE" altLang="de-DE" sz="3400" dirty="0">
                <a:solidFill>
                  <a:srgbClr val="EF413D"/>
                </a:solidFill>
                <a:latin typeface="+mj-lt"/>
                <a:cs typeface="Aku &amp; Kamu" charset="0"/>
              </a:rPr>
              <a:t>Mehr Infos: </a:t>
            </a:r>
            <a:r>
              <a:rPr lang="de-DE" altLang="de-DE" sz="3400" dirty="0">
                <a:solidFill>
                  <a:srgbClr val="EF413D"/>
                </a:solidFill>
                <a:latin typeface="+mj-lt"/>
                <a:cs typeface="Aku &amp; Kamu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Rechtshilfebroschüre Brandenburg</a:t>
            </a:r>
            <a:r>
              <a:rPr lang="de-DE" altLang="de-DE" sz="3400" dirty="0">
                <a:solidFill>
                  <a:srgbClr val="EF413D"/>
                </a:solidFill>
                <a:latin typeface="+mj-lt"/>
                <a:cs typeface="Aku &amp; Kamu" charset="0"/>
              </a:rPr>
              <a:t> &amp; </a:t>
            </a:r>
            <a:r>
              <a:rPr lang="de-DE" altLang="de-DE" sz="3400" dirty="0">
                <a:solidFill>
                  <a:srgbClr val="EF413D"/>
                </a:solidFill>
                <a:latin typeface="+mj-lt"/>
                <a:cs typeface="Aku &amp; Kamu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Legal Team für Alle</a:t>
            </a:r>
            <a:endParaRPr lang="de-DE" altLang="de-DE" sz="3400" dirty="0">
              <a:solidFill>
                <a:srgbClr val="EF413D"/>
              </a:solidFill>
              <a:latin typeface="+mj-lt"/>
              <a:cs typeface="Aku &amp; Kamu" charset="0"/>
            </a:endParaRPr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C0580947-3BD8-4910-B6D6-7CB707FD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9877" name="Rectangle 4">
            <a:extLst>
              <a:ext uri="{FF2B5EF4-FFF2-40B4-BE49-F238E27FC236}">
                <a16:creationId xmlns:a16="http://schemas.microsoft.com/office/drawing/2014/main" id="{68B4269C-AD7B-4C8C-A587-06B8F9324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2" y="33337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Rechtliche Folgen</a:t>
            </a:r>
          </a:p>
        </p:txBody>
      </p:sp>
      <p:sp>
        <p:nvSpPr>
          <p:cNvPr id="79878" name="Rectangle 5">
            <a:extLst>
              <a:ext uri="{FF2B5EF4-FFF2-40B4-BE49-F238E27FC236}">
                <a16:creationId xmlns:a16="http://schemas.microsoft.com/office/drawing/2014/main" id="{6BF510A7-0EB7-4021-8223-350BF24B8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2718" y="24586"/>
            <a:ext cx="2825750" cy="282575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1002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>
            <a:extLst>
              <a:ext uri="{FF2B5EF4-FFF2-40B4-BE49-F238E27FC236}">
                <a16:creationId xmlns:a16="http://schemas.microsoft.com/office/drawing/2014/main" id="{0EBA7C87-03BF-43D3-A95D-AB6A567C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82" y="1478931"/>
            <a:ext cx="12379013" cy="81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307975" indent="-30797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800" b="1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Vorteile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Gemeinsame Verweigerung erschwert die Erfassung,                                Ingewahrsamnahme und  strafrechtliche Verfolgung aller.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In den vergangenen Jahren wurde so politischer Freiraum gewonnen.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Ohne Namen kann LEAG keine Unterlassungserklärungen verschicken.</a:t>
            </a:r>
          </a:p>
          <a:p>
            <a:pPr eaLnBrk="1">
              <a:spcBef>
                <a:spcPts val="1000"/>
              </a:spcBef>
            </a:pPr>
            <a:endParaRPr lang="de-DE" altLang="de-DE" sz="1000" b="1" dirty="0">
              <a:solidFill>
                <a:srgbClr val="EF413D"/>
              </a:solidFill>
              <a:latin typeface="Frutiger" panose="020B0500000000000000" pitchFamily="34" charset="0"/>
              <a:cs typeface="Aku &amp; Kamu" charset="0"/>
            </a:endParaRPr>
          </a:p>
          <a:p>
            <a:pPr eaLnBrk="1">
              <a:spcBef>
                <a:spcPts val="1000"/>
              </a:spcBef>
            </a:pPr>
            <a:r>
              <a:rPr lang="de-DE" altLang="de-DE" sz="2800" b="1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Nachteile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Schwieriger, offen zu Aktion zu stehen, um nicht nachträglich identifiziert zu werden.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Freiheitsentzug: </a:t>
            </a:r>
            <a:r>
              <a:rPr lang="de-DE" sz="2800" dirty="0">
                <a:latin typeface="Frutiger" panose="020B0500000000000000" pitchFamily="34" charset="0"/>
              </a:rPr>
              <a:t>Zur Identitätsfeststellung kann die Polizei Menschen in Gewahrsam nehmen, in </a:t>
            </a:r>
            <a:r>
              <a:rPr lang="de-DE" sz="2800" i="1" dirty="0">
                <a:latin typeface="Frutiger" panose="020B0500000000000000" pitchFamily="34" charset="0"/>
              </a:rPr>
              <a:t>Sachsen </a:t>
            </a:r>
            <a:r>
              <a:rPr lang="de-DE" sz="2800" dirty="0">
                <a:latin typeface="Frutiger" panose="020B0500000000000000" pitchFamily="34" charset="0"/>
              </a:rPr>
              <a:t>sind das</a:t>
            </a:r>
            <a:r>
              <a:rPr lang="de-DE" sz="2800" i="1" dirty="0">
                <a:latin typeface="Frutiger" panose="020B0500000000000000" pitchFamily="34" charset="0"/>
              </a:rPr>
              <a:t> </a:t>
            </a:r>
            <a:r>
              <a:rPr lang="de-DE" sz="2800" dirty="0">
                <a:latin typeface="Frutiger" panose="020B0500000000000000" pitchFamily="34" charset="0"/>
              </a:rPr>
              <a:t>bis max. 72 Stunden, in </a:t>
            </a:r>
            <a:r>
              <a:rPr lang="de-DE" sz="2800" i="1" dirty="0">
                <a:latin typeface="Frutiger" panose="020B0500000000000000" pitchFamily="34" charset="0"/>
              </a:rPr>
              <a:t>Brandenburg </a:t>
            </a:r>
            <a:r>
              <a:rPr lang="de-DE" sz="2800" dirty="0">
                <a:latin typeface="Frutiger" panose="020B0500000000000000" pitchFamily="34" charset="0"/>
              </a:rPr>
              <a:t>bis max. 12 Stunden.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sz="2800" dirty="0">
                <a:latin typeface="Frutiger" panose="020B0500000000000000" pitchFamily="34" charset="0"/>
              </a:rPr>
              <a:t>Mögliches Bußgeld (70-1000€) </a:t>
            </a:r>
            <a:r>
              <a:rPr lang="de-DE" sz="2800" dirty="0">
                <a:latin typeface="Frutiger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de-DE" sz="2800" dirty="0">
                <a:latin typeface="Frutiger" panose="020B0500000000000000" pitchFamily="34" charset="0"/>
              </a:rPr>
              <a:t>Die Kosten tragen wir gemeinsam und solidarisch. </a:t>
            </a:r>
            <a:r>
              <a:rPr lang="de-DE" sz="2800" dirty="0" err="1">
                <a:latin typeface="Frutiger" panose="020B0500000000000000" pitchFamily="34" charset="0"/>
              </a:rPr>
              <a:t>Niemensch</a:t>
            </a:r>
            <a:r>
              <a:rPr lang="de-DE" sz="2800" dirty="0">
                <a:latin typeface="Frutiger" panose="020B0500000000000000" pitchFamily="34" charset="0"/>
              </a:rPr>
              <a:t> wird mit dem Kostenrisiko allein gelassen.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endParaRPr lang="de-DE" sz="1000" dirty="0">
              <a:latin typeface="Frutiger" panose="020B0500000000000000" pitchFamily="34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de-DE" altLang="de-DE" sz="28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Die </a:t>
            </a:r>
            <a:r>
              <a:rPr lang="de-DE" altLang="de-DE" sz="2800" dirty="0" err="1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Personalienverweigerung</a:t>
            </a:r>
            <a:r>
              <a:rPr lang="de-DE" altLang="de-DE" sz="28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 wird auch dieses Mal als sinnvoll erachtet.      Trotzdem muss diese Entscheidung jede*r Aktivist*in selbst treffen.</a:t>
            </a:r>
            <a:endParaRPr lang="de-DE" altLang="de-DE" sz="2800" dirty="0">
              <a:solidFill>
                <a:srgbClr val="EF413D"/>
              </a:solidFill>
              <a:latin typeface="Frutiger" panose="020B0500000000000000" pitchFamily="34" charset="0"/>
              <a:cs typeface="Aku &amp; Kamu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0A3668AE-EFA6-461B-91A7-AE91723D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35CE9C76-A727-4638-B36A-99F8B1B10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321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Personalienverweigerung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832D5A-03B9-4F8C-9730-292C26707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2718" y="24586"/>
            <a:ext cx="2825750" cy="282575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1002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559A0F-F846-4238-987C-B7751EC3D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344159"/>
            <a:ext cx="6720485" cy="1006814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0962" name="Rectangle 2">
            <a:extLst>
              <a:ext uri="{FF2B5EF4-FFF2-40B4-BE49-F238E27FC236}">
                <a16:creationId xmlns:a16="http://schemas.microsoft.com/office/drawing/2014/main" id="{865522E3-2D9C-4C63-98BD-37D7ED085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320603"/>
            <a:ext cx="11914187" cy="8643311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50760" bIns="50760" anchor="ctr">
            <a:spAutoFit/>
          </a:bodyPr>
          <a:lstStyle>
            <a:lvl1pPr marL="307975" indent="-30797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altLang="de-DE" sz="3000" dirty="0">
                <a:solidFill>
                  <a:schemeClr val="tx1"/>
                </a:solidFill>
                <a:latin typeface="+mj-lt"/>
                <a:cs typeface="Aku &amp; Kamu" charset="0"/>
              </a:rPr>
              <a:t>für die Anreisestädte: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Isomatte, Schlafsack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Waschzeug, Handtuch, usw.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Bargeld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endParaRPr lang="de-DE" altLang="de-DE" sz="1000" dirty="0">
              <a:solidFill>
                <a:srgbClr val="FF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3000" dirty="0">
                <a:solidFill>
                  <a:schemeClr val="tx1"/>
                </a:solidFill>
                <a:latin typeface="+mj-lt"/>
                <a:cs typeface="Aku &amp; Kamu" charset="0"/>
              </a:rPr>
              <a:t>Für die Aktion: 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Feste Schuhe, warme &amp; robuste Kleidung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Wasserflaschen, Thermoskanne 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	    und Brotdose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Essen und Trinken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Regenschutz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</a:rPr>
              <a:t>Erste-Hilfe-Set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28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Denkt daran, dass die Aktion im 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28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Winter ist und es sehr kalt sein kann!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endParaRPr lang="de-DE" altLang="de-DE" sz="500" dirty="0">
              <a:solidFill>
                <a:schemeClr val="tx1"/>
              </a:solidFill>
              <a:latin typeface="Frutiger" panose="020B0500000000000000" pitchFamily="34" charset="0"/>
              <a:cs typeface="Aku &amp; Kamu" charset="0"/>
              <a:sym typeface="Wingdings" panose="05000000000000000000" pitchFamily="2" charset="2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Alle Infos in hier: </a:t>
            </a:r>
            <a:r>
              <a:rPr lang="de-DE" altLang="de-DE" sz="2800" dirty="0">
                <a:solidFill>
                  <a:schemeClr val="tx1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Packliste Lausitz</a:t>
            </a:r>
            <a:endParaRPr lang="de-DE" altLang="de-DE" sz="2800" dirty="0">
              <a:solidFill>
                <a:schemeClr val="tx1"/>
              </a:solidFill>
              <a:latin typeface="Frutiger" panose="020B0500000000000000" pitchFamily="34" charset="0"/>
              <a:cs typeface="Aku &amp; Kamu" charset="0"/>
              <a:sym typeface="Wingdings" panose="05000000000000000000" pitchFamily="2" charset="2"/>
            </a:endParaRPr>
          </a:p>
        </p:txBody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57D623CC-BFFD-4A67-8BF1-A046EC00A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>
              <a:latin typeface="+mj-lt"/>
            </a:endParaRPr>
          </a:p>
        </p:txBody>
      </p:sp>
      <p:sp>
        <p:nvSpPr>
          <p:cNvPr id="88069" name="Rectangle 4">
            <a:extLst>
              <a:ext uri="{FF2B5EF4-FFF2-40B4-BE49-F238E27FC236}">
                <a16:creationId xmlns:a16="http://schemas.microsoft.com/office/drawing/2014/main" id="{D2F660BB-C125-47B7-820A-E9A9C4A39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321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+mj-lt"/>
                <a:cs typeface="Aku &amp; Kamu" charset="0"/>
              </a:rPr>
              <a:t>Packliste</a:t>
            </a:r>
          </a:p>
        </p:txBody>
      </p:sp>
      <p:pic>
        <p:nvPicPr>
          <p:cNvPr id="88070" name="Picture 5">
            <a:extLst>
              <a:ext uri="{FF2B5EF4-FFF2-40B4-BE49-F238E27FC236}">
                <a16:creationId xmlns:a16="http://schemas.microsoft.com/office/drawing/2014/main" id="{D28AD5CC-BA70-4C0A-842E-4481BE6B5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CC84A9DA-84C7-4617-8414-DF2215797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D0E47762-13F5-4D6D-A9DF-F4BB67128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38" y="41445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Massenaktion in der Lausitz</a:t>
            </a:r>
          </a:p>
        </p:txBody>
      </p:sp>
      <p:pic>
        <p:nvPicPr>
          <p:cNvPr id="94212" name="Picture 14">
            <a:extLst>
              <a:ext uri="{FF2B5EF4-FFF2-40B4-BE49-F238E27FC236}">
                <a16:creationId xmlns:a16="http://schemas.microsoft.com/office/drawing/2014/main" id="{4EA28BCF-70DD-4176-A166-48F6B1AC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0E5B2B-D165-4917-B5C2-222CC9C683A3}"/>
              </a:ext>
            </a:extLst>
          </p:cNvPr>
          <p:cNvSpPr txBox="1"/>
          <p:nvPr/>
        </p:nvSpPr>
        <p:spPr>
          <a:xfrm>
            <a:off x="404812" y="1984299"/>
            <a:ext cx="12195175" cy="7448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Der Kohleausstieg ist die schnellste </a:t>
            </a:r>
          </a:p>
          <a:p>
            <a:pPr>
              <a:defRPr/>
            </a:pPr>
            <a:r>
              <a:rPr lang="de-DE" sz="3400" dirty="0">
                <a:latin typeface="Frutiger" panose="020B0500000000000000" pitchFamily="34" charset="0"/>
              </a:rPr>
              <a:t>	Sofortmaßnahme für den Klimaschutz. Doch die </a:t>
            </a:r>
          </a:p>
          <a:p>
            <a:pPr>
              <a:defRPr/>
            </a:pPr>
            <a:r>
              <a:rPr lang="de-DE" sz="3400" dirty="0">
                <a:latin typeface="Frutiger" panose="020B0500000000000000" pitchFamily="34" charset="0"/>
              </a:rPr>
              <a:t>	Politik versagt erneut und deshalb handeln wir!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34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Im November/Dezember werden wir in der Lausitz  Kohleinfrastruktur blockieren und den Kohleausstieg selbst in die Hand nehmen!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34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Dafür wird für Berlin, Dresden und Leipzig eine dezentrale Aktionsvorbereitung und Anreise geplant. Es wird also kein Camp geben!</a:t>
            </a:r>
          </a:p>
          <a:p>
            <a:pPr algn="ctr">
              <a:defRPr/>
            </a:pPr>
            <a:endParaRPr lang="de-DE" sz="3400" dirty="0">
              <a:latin typeface="Minion Pro" panose="02040503050306020203" pitchFamily="18" charset="0"/>
            </a:endParaRPr>
          </a:p>
          <a:p>
            <a:pPr algn="ctr">
              <a:defRPr/>
            </a:pPr>
            <a:r>
              <a:rPr lang="de-DE" sz="7000" dirty="0">
                <a:solidFill>
                  <a:srgbClr val="EF413D"/>
                </a:solidFill>
                <a:latin typeface="+mj-lt"/>
              </a:rPr>
              <a:t>29. November – 01. Dezember 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>
            <a:extLst>
              <a:ext uri="{FF2B5EF4-FFF2-40B4-BE49-F238E27FC236}">
                <a16:creationId xmlns:a16="http://schemas.microsoft.com/office/drawing/2014/main" id="{E295B507-A06F-4DDF-A574-29B2FD42D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pic>
        <p:nvPicPr>
          <p:cNvPr id="96260" name="Picture 14">
            <a:extLst>
              <a:ext uri="{FF2B5EF4-FFF2-40B4-BE49-F238E27FC236}">
                <a16:creationId xmlns:a16="http://schemas.microsoft.com/office/drawing/2014/main" id="{2000E7A9-F794-4238-B4DA-E2D5F4D2B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12" y="46038"/>
            <a:ext cx="1863726" cy="18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803159B-E144-4425-85C6-53FE2623FE96}"/>
              </a:ext>
            </a:extLst>
          </p:cNvPr>
          <p:cNvSpPr/>
          <p:nvPr/>
        </p:nvSpPr>
        <p:spPr>
          <a:xfrm>
            <a:off x="888523" y="786302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2400" dirty="0">
              <a:solidFill>
                <a:srgbClr val="22A4DD"/>
              </a:solidFill>
              <a:latin typeface="Frutiger" panose="020B0500000000000000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F440AA7-0075-4F2A-A99D-8119CAF19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68143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Mobivideo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4" name="Onlinemedien 3" title="Wir sind Systemwandel - Ende Gelￃﾤnde 2019!">
            <a:hlinkClick r:id="" action="ppaction://media"/>
            <a:extLst>
              <a:ext uri="{FF2B5EF4-FFF2-40B4-BE49-F238E27FC236}">
                <a16:creationId xmlns:a16="http://schemas.microsoft.com/office/drawing/2014/main" id="{CF92B0ED-2857-40DB-AD82-606B67F47A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55853" y="2084323"/>
            <a:ext cx="11493094" cy="646486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D3078CD-0AC8-4C42-B32C-A612BBF67795}"/>
              </a:ext>
            </a:extLst>
          </p:cNvPr>
          <p:cNvSpPr txBox="1"/>
          <p:nvPr/>
        </p:nvSpPr>
        <p:spPr>
          <a:xfrm>
            <a:off x="2902000" y="877913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Frutiger" panose="020B0500000000000000" pitchFamily="34" charset="0"/>
              </a:rPr>
              <a:t>Wir sind Systemwandel – Ende Gelände 2019!</a:t>
            </a:r>
          </a:p>
          <a:p>
            <a:pPr algn="ctr"/>
            <a:r>
              <a:rPr lang="de-DE" sz="2400" dirty="0">
                <a:latin typeface="Frutiger" panose="020B0500000000000000" pitchFamily="34" charset="0"/>
              </a:rPr>
              <a:t>https://www.youtube.com/watch?v=eEyeFBc3xfI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76A4F1E7-4F44-4779-8708-AFFC20922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" y="1864844"/>
            <a:ext cx="12599987" cy="589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288925" indent="-288925"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 marL="1079500" indent="-215900"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15367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19939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24511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29083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endParaRPr lang="nl-NL" altLang="de-DE" sz="1000" dirty="0">
              <a:solidFill>
                <a:srgbClr val="22A4DD"/>
              </a:solidFill>
              <a:latin typeface="+mj-lt"/>
              <a:cs typeface="Aku &amp; Kamu" charset="0"/>
            </a:endParaRP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4400" dirty="0">
                <a:solidFill>
                  <a:srgbClr val="22A4DD"/>
                </a:solidFill>
                <a:latin typeface="+mj-lt"/>
                <a:cs typeface="Aku &amp; Kamu" charset="0"/>
              </a:rPr>
              <a:t>29.11.</a:t>
            </a:r>
            <a:endParaRPr lang="nl-NL" altLang="de-DE" sz="4400" dirty="0">
              <a:solidFill>
                <a:srgbClr val="22A4DD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4400" dirty="0">
                <a:solidFill>
                  <a:srgbClr val="22A4DD"/>
                </a:solidFill>
                <a:latin typeface="Frutiger" panose="020B0500000000000000" pitchFamily="34" charset="0"/>
                <a:cs typeface="Aku &amp; Kamu" charset="0"/>
              </a:rPr>
              <a:t>Earth Strike – Globaler Streik gegen die Klimakrise</a:t>
            </a: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endParaRPr lang="nl-NL" altLang="de-DE" sz="4400" dirty="0">
              <a:solidFill>
                <a:srgbClr val="22A4DD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4400" dirty="0">
                <a:solidFill>
                  <a:srgbClr val="EF413D"/>
                </a:solidFill>
                <a:latin typeface="+mj-lt"/>
                <a:cs typeface="Aku &amp; Kamu" charset="0"/>
              </a:rPr>
              <a:t>29.11. – 01.12.</a:t>
            </a:r>
            <a:r>
              <a:rPr lang="nl-NL" altLang="de-DE" sz="44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	</a:t>
            </a: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44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ENDE GELÄNDE MASSENAKTION IN DER LAUSITZ</a:t>
            </a: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endParaRPr lang="nl-NL" altLang="de-DE" sz="4400" dirty="0">
              <a:solidFill>
                <a:srgbClr val="EF413D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0" indent="0" algn="ctr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4400" dirty="0">
                <a:solidFill>
                  <a:srgbClr val="22A4DD"/>
                </a:solidFill>
                <a:latin typeface="+mj-lt"/>
                <a:cs typeface="Aku &amp; Kamu" charset="0"/>
              </a:rPr>
              <a:t>… und noch vieles mehr!</a:t>
            </a:r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96CC4454-0BCC-4B69-BE1D-B7174569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215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3">
            <a:extLst>
              <a:ext uri="{FF2B5EF4-FFF2-40B4-BE49-F238E27FC236}">
                <a16:creationId xmlns:a16="http://schemas.microsoft.com/office/drawing/2014/main" id="{52DDB1D3-2E24-49B2-B331-C834E93AE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8309" name="Rectangle 4">
            <a:extLst>
              <a:ext uri="{FF2B5EF4-FFF2-40B4-BE49-F238E27FC236}">
                <a16:creationId xmlns:a16="http://schemas.microsoft.com/office/drawing/2014/main" id="{9F93B15F-C654-4761-9484-55BA393D4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90" y="33337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Ab in den Terminkalender!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51CB412-EDC5-434F-A556-3ACE590D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96" y="9079"/>
            <a:ext cx="1987401" cy="19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5D36FE14-DDFA-4B2E-A5B0-C4D47B86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A52202A8-2D98-4402-8B60-71B9031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7961805"/>
            <a:ext cx="13061950" cy="1458906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825AD9-B188-45FA-A0BB-41003E36A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7878458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Verkohlte Welt</a:t>
            </a:r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8B8EF50C-4EF8-4272-925E-A43887C7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-92075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D871587F-B79A-4246-9939-D008D744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55CA5545-8806-4F63-9E95-AE59D898F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76" y="346336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Weitere Infos</a:t>
            </a:r>
          </a:p>
        </p:txBody>
      </p:sp>
      <p:pic>
        <p:nvPicPr>
          <p:cNvPr id="100356" name="Picture 4">
            <a:extLst>
              <a:ext uri="{FF2B5EF4-FFF2-40B4-BE49-F238E27FC236}">
                <a16:creationId xmlns:a16="http://schemas.microsoft.com/office/drawing/2014/main" id="{194B904E-16DE-47CB-8EC0-40A7FCF6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6BEFFB-C30F-420C-A8CE-B3A78472A33F}"/>
              </a:ext>
            </a:extLst>
          </p:cNvPr>
          <p:cNvSpPr txBox="1"/>
          <p:nvPr/>
        </p:nvSpPr>
        <p:spPr>
          <a:xfrm>
            <a:off x="885776" y="2110900"/>
            <a:ext cx="9575800" cy="62478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ende-gelaende.org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hambacherforst.org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untenlassen.org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reclaimthepower.org.uk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globalproject.info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klimacamp-leipzigerland.de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klimacamp-im-rheinland.de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ambodenbleiben.de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by2020weriseup.net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endParaRPr lang="de-DE" sz="4000" dirty="0">
              <a:latin typeface="Frutiger" panose="020B0500000000000000" pitchFamily="34" charset="0"/>
              <a:ea typeface="Noto Sans CJK SC Regular" charset="0"/>
            </a:endParaRPr>
          </a:p>
        </p:txBody>
      </p:sp>
      <p:pic>
        <p:nvPicPr>
          <p:cNvPr id="100358" name="Picture 2">
            <a:extLst>
              <a:ext uri="{FF2B5EF4-FFF2-40B4-BE49-F238E27FC236}">
                <a16:creationId xmlns:a16="http://schemas.microsoft.com/office/drawing/2014/main" id="{4ED54576-78B9-46E5-A886-682C9EA56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>
            <a:extLst>
              <a:ext uri="{FF2B5EF4-FFF2-40B4-BE49-F238E27FC236}">
                <a16:creationId xmlns:a16="http://schemas.microsoft.com/office/drawing/2014/main" id="{2EFA130C-2422-473A-BCF9-BD731D37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2">
            <a:extLst>
              <a:ext uri="{FF2B5EF4-FFF2-40B4-BE49-F238E27FC236}">
                <a16:creationId xmlns:a16="http://schemas.microsoft.com/office/drawing/2014/main" id="{7FB0C6AD-AD64-45FC-BA90-A3D6739A0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" y="2825750"/>
            <a:ext cx="119141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500" dirty="0">
                <a:solidFill>
                  <a:schemeClr val="bg1"/>
                </a:solidFill>
                <a:latin typeface="Aku &amp; Kamu" charset="0"/>
                <a:cs typeface="Aku &amp; Kamu" charset="0"/>
              </a:rPr>
              <a:t>Fragen?</a:t>
            </a:r>
          </a:p>
        </p:txBody>
      </p:sp>
      <p:pic>
        <p:nvPicPr>
          <p:cNvPr id="104452" name="Picture 3">
            <a:extLst>
              <a:ext uri="{FF2B5EF4-FFF2-40B4-BE49-F238E27FC236}">
                <a16:creationId xmlns:a16="http://schemas.microsoft.com/office/drawing/2014/main" id="{663124C0-1439-4946-9CE4-9ED97E00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5305C350-3886-4C2C-BC60-D07DD71FB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8A20C80D-7404-4846-8890-8FD05598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85" y="38828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Fakten zur Klimakatastrophe</a:t>
            </a:r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5F4C64A2-E094-4C11-88EC-5BCCC771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D3235F-94B5-4522-A73E-811C92E0FEC5}"/>
              </a:ext>
            </a:extLst>
          </p:cNvPr>
          <p:cNvSpPr txBox="1"/>
          <p:nvPr/>
        </p:nvSpPr>
        <p:spPr>
          <a:xfrm>
            <a:off x="336772" y="1674594"/>
            <a:ext cx="12639453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Weltweit waren die Jahre 2015 – 2018 die </a:t>
            </a:r>
          </a:p>
          <a:p>
            <a:pPr>
              <a:defRPr/>
            </a:pPr>
            <a:r>
              <a:rPr lang="de-DE" sz="3400" dirty="0">
                <a:latin typeface="Frutiger" panose="020B0500000000000000" pitchFamily="34" charset="0"/>
              </a:rPr>
              <a:t>	heißesten seit Beginn der Wetteraufzeichnungen.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de-DE" sz="10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Der Temperaturanstieg ist nahezu vollständig auf die vom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Menschen gemachten Treibhausgas-Emissionen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zurückzuführen.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10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Bereits jetzt sind wir in vielen Regionen mit häufigeren und stärkeren Extremwetterereignissen konfrontiert, deren Auswirkungen global sehr ungleich verteilt sind.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10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Wenn Kipp-Punkte überschritten werden, können abrupte irreversible Umweltveränderungen auftreten.</a:t>
            </a:r>
            <a:endParaRPr lang="de-DE" sz="34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10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In den nächsten 20 bis 30 Jahren muss die Welt praktisch kohlenstoffneutral sein, um die Erderwärmung möglichst auf 1,5°C zu begrenzen.</a:t>
            </a:r>
          </a:p>
          <a:p>
            <a:pPr>
              <a:defRPr/>
            </a:pPr>
            <a:r>
              <a:rPr lang="de-DE" altLang="de-DE" sz="3400" dirty="0">
                <a:latin typeface="Frutiger" panose="020B0500000000000000" pitchFamily="34" charset="0"/>
              </a:rPr>
              <a:t>													</a:t>
            </a:r>
            <a:r>
              <a:rPr lang="de-DE" altLang="de-DE" sz="1600" dirty="0">
                <a:latin typeface="Frutiger" panose="020B0500000000000000" pitchFamily="34" charset="0"/>
              </a:rPr>
              <a:t>(https://www.scientists4future.org/stellungnahme/fakten/, 10.10.2019)</a:t>
            </a:r>
            <a:endParaRPr lang="de-DE" sz="1600" dirty="0">
              <a:latin typeface="Frutiger" panose="020B0500000000000000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B1C957FA-6E3C-4E9A-8171-EC8A58D59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65" y="1809409"/>
            <a:ext cx="12195174" cy="77917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Der Weltklimarat IPCC warnt vor …</a:t>
            </a:r>
          </a:p>
          <a:p>
            <a:pPr indent="0" eaLnBrk="1">
              <a:spcBef>
                <a:spcPts val="1000"/>
              </a:spcBef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	… Konflikten um Wasser und Ressourcen.</a:t>
            </a:r>
          </a:p>
          <a:p>
            <a:pPr indent="0" eaLnBrk="1">
              <a:spcBef>
                <a:spcPts val="1000"/>
              </a:spcBef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	… extremen Wetterereignissen.</a:t>
            </a:r>
          </a:p>
          <a:p>
            <a:pPr indent="0" eaLnBrk="1">
              <a:spcBef>
                <a:spcPts val="1000"/>
              </a:spcBef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	… verschärfter Ungleichheit.</a:t>
            </a:r>
          </a:p>
          <a:p>
            <a:pPr indent="0" eaLnBrk="1">
              <a:spcBef>
                <a:spcPts val="1000"/>
              </a:spcBef>
              <a:defRPr/>
            </a:pPr>
            <a:endParaRPr lang="de-DE" altLang="de-DE" sz="1000" dirty="0">
              <a:latin typeface="Frutiger" panose="020B0500000000000000" pitchFamily="34" charset="0"/>
              <a:cs typeface="Aku &amp; Kamu" charset="0"/>
            </a:endParaRP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Hauptverursacher sind die Industrieländer des Globalen Nordens.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de-DE" altLang="de-DE" sz="1000" dirty="0">
              <a:latin typeface="Frutiger" panose="020B0500000000000000" pitchFamily="34" charset="0"/>
              <a:cs typeface="Aku &amp; Kamu" charset="0"/>
            </a:endParaRP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Besonders betroffen sind Länder des Globalen Südens und marginalisierte Gruppen des globalen Nordens.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endParaRPr lang="de-DE" altLang="de-DE" sz="3000" dirty="0">
              <a:latin typeface="Minion Pro" panose="02040503050306020203" pitchFamily="18" charset="0"/>
              <a:cs typeface="Aku &amp; Kamu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4000" dirty="0">
                <a:solidFill>
                  <a:srgbClr val="C06616"/>
                </a:solidFill>
                <a:latin typeface="Aku &amp; Kamu" charset="0"/>
                <a:cs typeface="Aku &amp; Kamu" charset="0"/>
              </a:rPr>
              <a:t>Der Klimawandel ist schon längst ein </a:t>
            </a:r>
            <a:r>
              <a:rPr lang="de-DE" altLang="de-DE" sz="4000" dirty="0">
                <a:solidFill>
                  <a:srgbClr val="22A4DD"/>
                </a:solidFill>
                <a:latin typeface="Aku &amp; Kamu" charset="0"/>
                <a:cs typeface="Aku &amp; Kamu" charset="0"/>
              </a:rPr>
              <a:t>soziales Problem</a:t>
            </a:r>
            <a:r>
              <a:rPr lang="de-DE" altLang="de-DE" sz="4000" dirty="0">
                <a:solidFill>
                  <a:srgbClr val="C06616"/>
                </a:solidFill>
                <a:latin typeface="Aku &amp; Kamu" charset="0"/>
                <a:cs typeface="Aku &amp; Kamu" charset="0"/>
              </a:rPr>
              <a:t>!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endParaRPr lang="de-DE" sz="3000" dirty="0">
              <a:latin typeface="Minion Pro" panose="02040503050306020203" pitchFamily="18" charset="0"/>
            </a:endParaRPr>
          </a:p>
          <a:p>
            <a:pPr marL="0" indent="0" algn="r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sz="1600" dirty="0">
                <a:solidFill>
                  <a:schemeClr val="tx1"/>
                </a:solidFill>
                <a:latin typeface="Frutiger" panose="020B0500000000000000" pitchFamily="34" charset="0"/>
              </a:rPr>
              <a:t>(Hauptaussagen des IPCC-Sonderberichts über 1,5 °C globale Erwärmung)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8B5D059C-CEA0-4120-9C5A-E2E90578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2293" name="Rectangle 4">
            <a:extLst>
              <a:ext uri="{FF2B5EF4-FFF2-40B4-BE49-F238E27FC236}">
                <a16:creationId xmlns:a16="http://schemas.microsoft.com/office/drawing/2014/main" id="{7E6D5863-8CB7-497B-AA49-3ECA233A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" y="36353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Klima</a:t>
            </a:r>
            <a:r>
              <a:rPr lang="de-DE" altLang="de-DE" sz="6000" dirty="0" err="1">
                <a:solidFill>
                  <a:srgbClr val="22A4DD"/>
                </a:solidFill>
                <a:latin typeface="Aku &amp; Kamu" charset="0"/>
                <a:cs typeface="Aku &amp; Kamu" charset="0"/>
              </a:rPr>
              <a:t>UN</a:t>
            </a: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gerechtigkeit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12294" name="Picture 5">
            <a:extLst>
              <a:ext uri="{FF2B5EF4-FFF2-40B4-BE49-F238E27FC236}">
                <a16:creationId xmlns:a16="http://schemas.microsoft.com/office/drawing/2014/main" id="{C0EAD0A7-D85C-4A1A-AC35-F73F2521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16F7D09D-4A7A-4CA6-A1FF-15733FCB1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9"/>
            <a:ext cx="13012737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801"/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52673AD1-562C-4459-8257-E5E7F28EC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4" y="433072"/>
            <a:ext cx="12195174" cy="1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1" tIns="50761" rIns="50761" bIns="50761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Deutschlands Ambitionen</a:t>
            </a:r>
          </a:p>
        </p:txBody>
      </p:sp>
      <p:pic>
        <p:nvPicPr>
          <p:cNvPr id="14340" name="Picture 6">
            <a:extLst>
              <a:ext uri="{FF2B5EF4-FFF2-40B4-BE49-F238E27FC236}">
                <a16:creationId xmlns:a16="http://schemas.microsoft.com/office/drawing/2014/main" id="{6965A7B6-0BCB-4FFF-86B0-5B404CF0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6" y="46040"/>
            <a:ext cx="2825749" cy="28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394DD62-C80F-4C28-9399-D9D59B7AC6B2}"/>
              </a:ext>
            </a:extLst>
          </p:cNvPr>
          <p:cNvSpPr txBox="1"/>
          <p:nvPr/>
        </p:nvSpPr>
        <p:spPr>
          <a:xfrm>
            <a:off x="404814" y="1856287"/>
            <a:ext cx="12385675" cy="7694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Das deutsche Klimaschutzziel sieht vor, den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CO</a:t>
            </a:r>
            <a:r>
              <a:rPr lang="de-DE" sz="3400" baseline="-25000" dirty="0">
                <a:latin typeface="Frutiger" panose="020B0500000000000000" pitchFamily="34" charset="0"/>
              </a:rPr>
              <a:t>2</a:t>
            </a:r>
            <a:r>
              <a:rPr lang="de-DE" sz="3400" dirty="0">
                <a:latin typeface="Frutiger" panose="020B0500000000000000" pitchFamily="34" charset="0"/>
              </a:rPr>
              <a:t>-Ausstoß bis 2020 um 40% gegenüber dem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Basisjahr 1990 zu senken. Erreicht sind erst knapp 32%.</a:t>
            </a: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endParaRPr lang="de-DE" sz="1400" dirty="0">
              <a:latin typeface="Frutiger" panose="020B0500000000000000" pitchFamily="34" charset="0"/>
            </a:endParaRP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Im Bündnis „Global Alliance </a:t>
            </a:r>
            <a:r>
              <a:rPr lang="de-DE" sz="3400" dirty="0" err="1">
                <a:latin typeface="Frutiger" panose="020B0500000000000000" pitchFamily="34" charset="0"/>
              </a:rPr>
              <a:t>to</a:t>
            </a:r>
            <a:r>
              <a:rPr lang="de-DE" sz="3400" dirty="0">
                <a:latin typeface="Frutiger" panose="020B0500000000000000" pitchFamily="34" charset="0"/>
              </a:rPr>
              <a:t> Power </a:t>
            </a:r>
            <a:r>
              <a:rPr lang="de-DE" sz="3400" dirty="0" err="1">
                <a:latin typeface="Frutiger" panose="020B0500000000000000" pitchFamily="34" charset="0"/>
              </a:rPr>
              <a:t>Past</a:t>
            </a:r>
            <a:r>
              <a:rPr lang="de-DE" sz="3400" dirty="0">
                <a:latin typeface="Frutiger" panose="020B0500000000000000" pitchFamily="34" charset="0"/>
              </a:rPr>
              <a:t> Coal“ forcieren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30 Länder den Ausstieg aus der Kohle. Deutschland ist erst dieses Jahr beigetreten.</a:t>
            </a: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endParaRPr lang="de-DE" sz="1400" dirty="0">
              <a:latin typeface="Frutiger" panose="020B0500000000000000" pitchFamily="34" charset="0"/>
            </a:endParaRP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Die Kohlekommission hat für Deutschland den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Braunkohleausstieg bis zum Jahr 2038 beschlossen.</a:t>
            </a: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endParaRPr lang="de-DE" sz="1400" dirty="0">
              <a:latin typeface="Frutiger" panose="020B0500000000000000" pitchFamily="34" charset="0"/>
            </a:endParaRP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Um die selbst gesteckten Klimaziele einzuhalten wäre ein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Kohleausstieg schon bis zum Jahr 2030 nötig!</a:t>
            </a:r>
          </a:p>
          <a:p>
            <a:pPr>
              <a:defRPr/>
            </a:pPr>
            <a:endParaRPr lang="de-DE" sz="2000" dirty="0">
              <a:solidFill>
                <a:srgbClr val="C06616"/>
              </a:solidFill>
              <a:latin typeface="+mj-lt"/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4000" dirty="0">
                <a:solidFill>
                  <a:srgbClr val="C06616"/>
                </a:solidFill>
                <a:latin typeface="+mj-lt"/>
                <a:sym typeface="Wingdings" panose="05000000000000000000" pitchFamily="2" charset="2"/>
              </a:rPr>
              <a:t>Wir fordern den sofortigen Kohleausstieg!</a:t>
            </a:r>
          </a:p>
          <a:p>
            <a:pPr algn="r">
              <a:defRPr/>
            </a:pPr>
            <a:endParaRPr lang="de-DE" sz="2000" dirty="0">
              <a:solidFill>
                <a:srgbClr val="C06616"/>
              </a:solidFill>
              <a:latin typeface="+mj-lt"/>
              <a:sym typeface="Wingdings" panose="05000000000000000000" pitchFamily="2" charset="2"/>
            </a:endParaRPr>
          </a:p>
          <a:p>
            <a:pPr algn="r">
              <a:defRPr/>
            </a:pPr>
            <a:r>
              <a:rPr lang="de-DE" sz="1600" i="1" dirty="0">
                <a:latin typeface="Frutiger" panose="020B0500000000000000" pitchFamily="34" charset="0"/>
              </a:rPr>
              <a:t>(Umwelt Bundesamt Klimaschutzziele Deutschlands, 22.04.2019;  </a:t>
            </a:r>
          </a:p>
          <a:p>
            <a:pPr algn="r">
              <a:defRPr/>
            </a:pPr>
            <a:r>
              <a:rPr lang="de-DE" sz="1600" i="1" dirty="0">
                <a:latin typeface="Frutiger" panose="020B0500000000000000" pitchFamily="34" charset="0"/>
              </a:rPr>
              <a:t>www.klimareporter.de  „Ein Ausstieg bis 2038 kommt zu spät“, 22.04.2019)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605BD1CC-F951-4914-9176-29133A6A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3" y="3114675"/>
            <a:ext cx="260826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BB4F26C9-27B1-442B-99E3-1BB5863CB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248025"/>
            <a:ext cx="72548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3">
            <a:extLst>
              <a:ext uri="{FF2B5EF4-FFF2-40B4-BE49-F238E27FC236}">
                <a16:creationId xmlns:a16="http://schemas.microsoft.com/office/drawing/2014/main" id="{CA6F94D2-1C00-4D9C-9D8D-7CD5AA9CD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075" y="2332038"/>
            <a:ext cx="1638300" cy="3100387"/>
          </a:xfrm>
          <a:custGeom>
            <a:avLst/>
            <a:gdLst>
              <a:gd name="T0" fmla="*/ 1638300 w 1638300"/>
              <a:gd name="T1" fmla="*/ 1550195 h 3100387"/>
              <a:gd name="T2" fmla="*/ 819150 w 1638300"/>
              <a:gd name="T3" fmla="*/ 3100387 h 3100387"/>
              <a:gd name="T4" fmla="*/ 0 w 1638300"/>
              <a:gd name="T5" fmla="*/ 1550195 h 3100387"/>
              <a:gd name="T6" fmla="*/ 819150 w 1638300"/>
              <a:gd name="T7" fmla="*/ 0 h 31003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38300"/>
              <a:gd name="T13" fmla="*/ 0 h 3100387"/>
              <a:gd name="T14" fmla="*/ 1638300 w 1638300"/>
              <a:gd name="T15" fmla="*/ 3100387 h 31003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8300" h="3100387">
                <a:moveTo>
                  <a:pt x="10800" y="0"/>
                </a:moveTo>
                <a:lnTo>
                  <a:pt x="10302" y="476"/>
                </a:lnTo>
                <a:lnTo>
                  <a:pt x="9705" y="5754"/>
                </a:lnTo>
                <a:cubicBezTo>
                  <a:pt x="9310" y="5911"/>
                  <a:pt x="9037" y="6148"/>
                  <a:pt x="8973" y="6420"/>
                </a:cubicBezTo>
                <a:lnTo>
                  <a:pt x="8919" y="6413"/>
                </a:lnTo>
                <a:lnTo>
                  <a:pt x="533" y="9320"/>
                </a:lnTo>
                <a:lnTo>
                  <a:pt x="0" y="9786"/>
                </a:lnTo>
                <a:lnTo>
                  <a:pt x="1028" y="9778"/>
                </a:lnTo>
                <a:lnTo>
                  <a:pt x="9989" y="7426"/>
                </a:lnTo>
                <a:cubicBezTo>
                  <a:pt x="10047" y="7441"/>
                  <a:pt x="10107" y="7454"/>
                  <a:pt x="10168" y="7466"/>
                </a:cubicBezTo>
                <a:lnTo>
                  <a:pt x="9047" y="21585"/>
                </a:lnTo>
                <a:cubicBezTo>
                  <a:pt x="9047" y="21585"/>
                  <a:pt x="9880" y="21594"/>
                  <a:pt x="10398" y="21593"/>
                </a:cubicBezTo>
                <a:lnTo>
                  <a:pt x="10398" y="21597"/>
                </a:lnTo>
                <a:cubicBezTo>
                  <a:pt x="10433" y="21595"/>
                  <a:pt x="10746" y="21594"/>
                  <a:pt x="11001" y="21593"/>
                </a:cubicBezTo>
                <a:cubicBezTo>
                  <a:pt x="11464" y="21600"/>
                  <a:pt x="12566" y="21593"/>
                  <a:pt x="12566" y="21593"/>
                </a:cubicBezTo>
                <a:lnTo>
                  <a:pt x="11432" y="7478"/>
                </a:lnTo>
                <a:cubicBezTo>
                  <a:pt x="11503" y="7465"/>
                  <a:pt x="11573" y="7449"/>
                  <a:pt x="11640" y="7432"/>
                </a:cubicBezTo>
                <a:lnTo>
                  <a:pt x="20572" y="9778"/>
                </a:lnTo>
                <a:lnTo>
                  <a:pt x="21600" y="9786"/>
                </a:lnTo>
                <a:lnTo>
                  <a:pt x="21067" y="9320"/>
                </a:lnTo>
                <a:lnTo>
                  <a:pt x="12687" y="6415"/>
                </a:lnTo>
                <a:cubicBezTo>
                  <a:pt x="12618" y="6130"/>
                  <a:pt x="12319" y="5884"/>
                  <a:pt x="11892" y="5728"/>
                </a:cubicBezTo>
                <a:lnTo>
                  <a:pt x="11298" y="476"/>
                </a:lnTo>
                <a:lnTo>
                  <a:pt x="10800" y="0"/>
                </a:lnTo>
                <a:close/>
                <a:moveTo>
                  <a:pt x="11135" y="6216"/>
                </a:moveTo>
                <a:cubicBezTo>
                  <a:pt x="11363" y="6276"/>
                  <a:pt x="11522" y="6398"/>
                  <a:pt x="11522" y="6541"/>
                </a:cubicBezTo>
                <a:cubicBezTo>
                  <a:pt x="11522" y="6542"/>
                  <a:pt x="11522" y="6543"/>
                  <a:pt x="11522" y="6543"/>
                </a:cubicBezTo>
                <a:lnTo>
                  <a:pt x="11071" y="6594"/>
                </a:lnTo>
                <a:lnTo>
                  <a:pt x="11225" y="6840"/>
                </a:lnTo>
                <a:cubicBezTo>
                  <a:pt x="11113" y="6882"/>
                  <a:pt x="10976" y="6908"/>
                  <a:pt x="10829" y="6908"/>
                </a:cubicBezTo>
                <a:cubicBezTo>
                  <a:pt x="10659" y="6908"/>
                  <a:pt x="10508" y="6873"/>
                  <a:pt x="10388" y="6820"/>
                </a:cubicBezTo>
                <a:lnTo>
                  <a:pt x="10529" y="6594"/>
                </a:lnTo>
                <a:lnTo>
                  <a:pt x="10142" y="6550"/>
                </a:lnTo>
                <a:cubicBezTo>
                  <a:pt x="10142" y="6547"/>
                  <a:pt x="10139" y="6544"/>
                  <a:pt x="10139" y="6541"/>
                </a:cubicBezTo>
                <a:cubicBezTo>
                  <a:pt x="10139" y="6407"/>
                  <a:pt x="10278" y="6291"/>
                  <a:pt x="10484" y="6228"/>
                </a:cubicBezTo>
                <a:lnTo>
                  <a:pt x="10800" y="6413"/>
                </a:lnTo>
                <a:lnTo>
                  <a:pt x="11135" y="6216"/>
                </a:lnTo>
                <a:close/>
              </a:path>
            </a:pathLst>
          </a:custGeom>
          <a:solidFill>
            <a:srgbClr val="447C00"/>
          </a:solidFill>
          <a:ln>
            <a:noFill/>
          </a:ln>
          <a:extLst>
            <a:ext uri="{91240B29-F687-4F45-9708-019B960494DF}">
              <a14:hiddenLine xmlns:a14="http://schemas.microsoft.com/office/drawing/2010/main" w="126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D0170B75-CF55-4EC7-A7F0-94CA12F1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7016205"/>
            <a:ext cx="11914187" cy="130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307975" indent="-307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Braunkohle ist der klimaschädlichste Energieträger.</a:t>
            </a:r>
          </a:p>
          <a:p>
            <a:pPr marL="0" indent="0" eaLnBrk="1">
              <a:buClr>
                <a:srgbClr val="000000"/>
              </a:buClr>
              <a:buSzPct val="80000"/>
            </a:pPr>
            <a:endParaRPr lang="de-DE" altLang="de-DE" sz="10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457200" indent="-457200" eaLnBrk="1"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Alle fossilen Energieträger stoßen Massen von CO</a:t>
            </a:r>
            <a:r>
              <a:rPr lang="de-DE" altLang="de-DE" sz="3400" baseline="-50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2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 aus!</a:t>
            </a:r>
          </a:p>
        </p:txBody>
      </p:sp>
      <p:sp>
        <p:nvSpPr>
          <p:cNvPr id="16390" name="Rectangle 5">
            <a:extLst>
              <a:ext uri="{FF2B5EF4-FFF2-40B4-BE49-F238E27FC236}">
                <a16:creationId xmlns:a16="http://schemas.microsoft.com/office/drawing/2014/main" id="{7C12C016-AAC6-4686-9C80-B4251909A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2159815"/>
            <a:ext cx="11914187" cy="71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CO</a:t>
            </a:r>
            <a:r>
              <a:rPr lang="de-DE" altLang="de-DE" sz="4000" baseline="-5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2</a:t>
            </a:r>
            <a:r>
              <a:rPr lang="de-DE" altLang="de-DE" sz="4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-Ausstoß Fossiler Energieträger</a:t>
            </a:r>
          </a:p>
        </p:txBody>
      </p:sp>
      <p:sp>
        <p:nvSpPr>
          <p:cNvPr id="16391" name="Rectangle 6">
            <a:extLst>
              <a:ext uri="{FF2B5EF4-FFF2-40B4-BE49-F238E27FC236}">
                <a16:creationId xmlns:a16="http://schemas.microsoft.com/office/drawing/2014/main" id="{429A1A8A-9115-4C53-AF3B-049976C40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6392" name="Rectangle 7">
            <a:extLst>
              <a:ext uri="{FF2B5EF4-FFF2-40B4-BE49-F238E27FC236}">
                <a16:creationId xmlns:a16="http://schemas.microsoft.com/office/drawing/2014/main" id="{8D32F6D3-1C99-4106-A16A-9CF3E4831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" y="37080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Klimakiller Braunkohle</a:t>
            </a:r>
          </a:p>
        </p:txBody>
      </p:sp>
      <p:pic>
        <p:nvPicPr>
          <p:cNvPr id="16393" name="Picture 8">
            <a:extLst>
              <a:ext uri="{FF2B5EF4-FFF2-40B4-BE49-F238E27FC236}">
                <a16:creationId xmlns:a16="http://schemas.microsoft.com/office/drawing/2014/main" id="{542568A9-7E94-4949-8898-FF8F7655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Grafik 1">
            <a:extLst>
              <a:ext uri="{FF2B5EF4-FFF2-40B4-BE49-F238E27FC236}">
                <a16:creationId xmlns:a16="http://schemas.microsoft.com/office/drawing/2014/main" id="{079E7DD7-80EB-44D9-AF6B-1482432B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354263"/>
            <a:ext cx="16383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A8E8F8B-20C4-4A13-AC7F-848A0E9203B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85776" y="4262988"/>
            <a:ext cx="1656184" cy="1261884"/>
          </a:xfrm>
          <a:prstGeom prst="rect">
            <a:avLst/>
          </a:prstGeom>
          <a:blipFill>
            <a:blip r:embed="rId7"/>
            <a:stretch>
              <a:fillRect b="-7729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95668F-0E5E-411D-9F1F-72AA48BCFD6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66420" y="4509209"/>
            <a:ext cx="1656184" cy="1015663"/>
          </a:xfrm>
          <a:prstGeom prst="rect">
            <a:avLst/>
          </a:prstGeom>
          <a:blipFill>
            <a:blip r:embed="rId8"/>
            <a:stretch>
              <a:fillRect b="-10241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6A41629-7197-4C60-98DB-627D4FA697F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54328" y="4948808"/>
            <a:ext cx="1951680" cy="400110"/>
          </a:xfrm>
          <a:prstGeom prst="rect">
            <a:avLst/>
          </a:prstGeom>
          <a:blipFill>
            <a:blip r:embed="rId9"/>
            <a:stretch>
              <a:fillRect l="-935" t="-9231" r="-623" b="-27692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C6A6A68D-99E0-490A-B315-CA4DC1EE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872809"/>
            <a:ext cx="6054725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7ADC7AC7-A290-4392-8184-5F24C85EF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6713925"/>
            <a:ext cx="4933775" cy="271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Von wegen Vorreiter*in</a:t>
            </a:r>
            <a:b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bei der Energiewende: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  <a:t>Deutschland ist der </a:t>
            </a:r>
            <a:b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  <a:t>weltweit größte Förderer </a:t>
            </a:r>
            <a:b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  <a:t>von Braunkohle!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EFC2264-51C9-4C80-AE2C-3B488B55A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8437" name="Rectangle 4">
            <a:extLst>
              <a:ext uri="{FF2B5EF4-FFF2-40B4-BE49-F238E27FC236}">
                <a16:creationId xmlns:a16="http://schemas.microsoft.com/office/drawing/2014/main" id="{3C22EABE-D898-475A-9FB3-6DF86AB81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9" y="371881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Braunkohleweltmeister</a:t>
            </a:r>
          </a:p>
        </p:txBody>
      </p:sp>
      <p:pic>
        <p:nvPicPr>
          <p:cNvPr id="18438" name="Picture 5">
            <a:extLst>
              <a:ext uri="{FF2B5EF4-FFF2-40B4-BE49-F238E27FC236}">
                <a16:creationId xmlns:a16="http://schemas.microsoft.com/office/drawing/2014/main" id="{4037DCC7-D6C5-4640-BC45-923596A6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>
            <a:extLst>
              <a:ext uri="{FF2B5EF4-FFF2-40B4-BE49-F238E27FC236}">
                <a16:creationId xmlns:a16="http://schemas.microsoft.com/office/drawing/2014/main" id="{CD42A9FF-270D-40AC-9D9C-B504F3EDD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990850"/>
            <a:ext cx="6765925" cy="5761037"/>
          </a:xfrm>
          <a:prstGeom prst="rect">
            <a:avLst/>
          </a:prstGeom>
          <a:blipFill dpi="0" rotWithShape="0">
            <a:blip/>
            <a:srcRect t="14848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0" name="Picture 7">
            <a:extLst>
              <a:ext uri="{FF2B5EF4-FFF2-40B4-BE49-F238E27FC236}">
                <a16:creationId xmlns:a16="http://schemas.microsoft.com/office/drawing/2014/main" id="{117BB3F0-5C01-4157-B1E0-B5E31EB6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8870950"/>
            <a:ext cx="6765925" cy="457200"/>
          </a:xfrm>
          <a:prstGeom prst="rect">
            <a:avLst/>
          </a:prstGeom>
          <a:blipFill dpi="0" rotWithShape="0">
            <a:blip/>
            <a:srcRect t="6749" b="86490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DC27B06-7908-47B6-BA4E-98AB13CC6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0" y="1919573"/>
            <a:ext cx="13012737" cy="7249688"/>
          </a:xfrm>
          <a:prstGeom prst="rect">
            <a:avLst/>
          </a:prstGeom>
        </p:spPr>
      </p:pic>
      <p:sp>
        <p:nvSpPr>
          <p:cNvPr id="20482" name="Rectangle 1">
            <a:extLst>
              <a:ext uri="{FF2B5EF4-FFF2-40B4-BE49-F238E27FC236}">
                <a16:creationId xmlns:a16="http://schemas.microsoft.com/office/drawing/2014/main" id="{4F464F05-3DEC-48BA-8B82-DDDEDA83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63539"/>
            <a:ext cx="13012737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176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altLang="de-DE" sz="1801" dirty="0">
              <a:solidFill>
                <a:srgbClr val="000000"/>
              </a:solidFill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8BB3733-649E-42C8-99FD-718EEB401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81921"/>
            <a:ext cx="12195174" cy="1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1" tIns="50761" rIns="50761" bIns="50761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defTabSz="457176">
              <a:buClr>
                <a:srgbClr val="000000"/>
              </a:buClr>
              <a:buSzPct val="100000"/>
              <a:tabLst>
                <a:tab pos="0" algn="l"/>
                <a:tab pos="457176" algn="l"/>
                <a:tab pos="914354" algn="l"/>
                <a:tab pos="1371530" algn="l"/>
                <a:tab pos="1828706" algn="l"/>
                <a:tab pos="2285884" algn="l"/>
                <a:tab pos="2743060" algn="l"/>
                <a:tab pos="3200236" algn="l"/>
                <a:tab pos="3657413" algn="l"/>
                <a:tab pos="4114590" algn="l"/>
                <a:tab pos="4571766" algn="l"/>
                <a:tab pos="5028943" algn="l"/>
                <a:tab pos="5486119" algn="l"/>
                <a:tab pos="5943296" algn="l"/>
                <a:tab pos="6400472" algn="l"/>
                <a:tab pos="6857649" algn="l"/>
                <a:tab pos="7314825" algn="l"/>
                <a:tab pos="7772002" algn="l"/>
                <a:tab pos="8229179" algn="l"/>
                <a:tab pos="8686355" algn="l"/>
                <a:tab pos="9143531" algn="l"/>
                <a:tab pos="9600709" algn="l"/>
                <a:tab pos="10057885" algn="l"/>
                <a:tab pos="10515061" algn="l"/>
                <a:tab pos="10972239" algn="l"/>
                <a:tab pos="11429415" algn="l"/>
                <a:tab pos="11886591" algn="l"/>
              </a:tabLst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Lausitzer Revier</a:t>
            </a:r>
          </a:p>
        </p:txBody>
      </p:sp>
      <p:pic>
        <p:nvPicPr>
          <p:cNvPr id="20492" name="Picture 11">
            <a:extLst>
              <a:ext uri="{FF2B5EF4-FFF2-40B4-BE49-F238E27FC236}">
                <a16:creationId xmlns:a16="http://schemas.microsoft.com/office/drawing/2014/main" id="{3B67F810-0E4F-4DDC-9F6B-BA182A77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72" y="46042"/>
            <a:ext cx="2307986" cy="23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C207975-BA5A-4A93-9E09-A0DBB89E02F4}"/>
              </a:ext>
            </a:extLst>
          </p:cNvPr>
          <p:cNvSpPr txBox="1"/>
          <p:nvPr/>
        </p:nvSpPr>
        <p:spPr>
          <a:xfrm>
            <a:off x="8738657" y="9169262"/>
            <a:ext cx="426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6"/>
            <a:r>
              <a:rPr lang="de-DE" sz="1600" i="1" dirty="0">
                <a:solidFill>
                  <a:srgbClr val="000000"/>
                </a:solidFill>
                <a:latin typeface="Minion Pro" panose="02040503050306020203" pitchFamily="18" charset="0"/>
              </a:rPr>
              <a:t>(https://www.rbb24.de/wirtschaft/beitrag/2019/01/bildergalerie-geschichte-lausitz-braunkohle.html)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08F0564-3BCC-4B4B-AEBB-1D27103430BF}"/>
              </a:ext>
            </a:extLst>
          </p:cNvPr>
          <p:cNvCxnSpPr/>
          <p:nvPr/>
        </p:nvCxnSpPr>
        <p:spPr bwMode="auto">
          <a:xfrm flipV="1">
            <a:off x="237704" y="1442025"/>
            <a:ext cx="0" cy="47754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1B1364BB-CD85-476B-AF4A-DBD88305873F}"/>
              </a:ext>
            </a:extLst>
          </p:cNvPr>
          <p:cNvSpPr txBox="1"/>
          <p:nvPr/>
        </p:nvSpPr>
        <p:spPr>
          <a:xfrm>
            <a:off x="311378" y="1388411"/>
            <a:ext cx="1185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E10B0B"/>
                </a:solidFill>
                <a:latin typeface="+mj-lt"/>
              </a:rPr>
              <a:t>Berlin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4AE3C23-98D6-478A-A45B-71BE93F90361}"/>
              </a:ext>
            </a:extLst>
          </p:cNvPr>
          <p:cNvCxnSpPr/>
          <p:nvPr/>
        </p:nvCxnSpPr>
        <p:spPr bwMode="auto">
          <a:xfrm>
            <a:off x="5278264" y="9168825"/>
            <a:ext cx="0" cy="51666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BCD9B22-50D2-454E-95BF-E4C7CB2F5372}"/>
              </a:ext>
            </a:extLst>
          </p:cNvPr>
          <p:cNvSpPr txBox="1"/>
          <p:nvPr/>
        </p:nvSpPr>
        <p:spPr>
          <a:xfrm>
            <a:off x="3770243" y="9168825"/>
            <a:ext cx="144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E10B0B"/>
                </a:solidFill>
                <a:latin typeface="+mn-lt"/>
              </a:rPr>
              <a:t>Dresden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BD626BB6-BC04-4426-9D91-BCC0A7D0A8E5}"/>
              </a:ext>
            </a:extLst>
          </p:cNvPr>
          <p:cNvCxnSpPr/>
          <p:nvPr/>
        </p:nvCxnSpPr>
        <p:spPr bwMode="auto">
          <a:xfrm flipH="1">
            <a:off x="3919625" y="8198715"/>
            <a:ext cx="968754" cy="16843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0F9F914B-9427-4E01-8BCE-BA135C1A7A07}"/>
              </a:ext>
            </a:extLst>
          </p:cNvPr>
          <p:cNvSpPr txBox="1"/>
          <p:nvPr/>
        </p:nvSpPr>
        <p:spPr>
          <a:xfrm rot="21038992">
            <a:off x="3740681" y="7717738"/>
            <a:ext cx="136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E10B0B"/>
                </a:solidFill>
                <a:latin typeface="+mn-lt"/>
              </a:rPr>
              <a:t>Leipzig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ku &amp; Kamu"/>
        <a:ea typeface=""/>
        <a:cs typeface="Aku &amp; Kamu"/>
      </a:majorFont>
      <a:minorFont>
        <a:latin typeface="Aku &amp; Kamu"/>
        <a:ea typeface=""/>
        <a:cs typeface="Aku &amp; Kamu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ku &amp; Kamu"/>
        <a:ea typeface=""/>
        <a:cs typeface="Aku &amp; Kamu"/>
      </a:majorFont>
      <a:minorFont>
        <a:latin typeface="Aku &amp; Kamu"/>
        <a:ea typeface=""/>
        <a:cs typeface="Aku &amp; Kamu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</Words>
  <Application>Microsoft Office PowerPoint</Application>
  <PresentationFormat>Benutzerdefiniert</PresentationFormat>
  <Paragraphs>256</Paragraphs>
  <Slides>31</Slides>
  <Notes>31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40" baseType="lpstr">
      <vt:lpstr>Aku &amp; Kamu</vt:lpstr>
      <vt:lpstr>Arial</vt:lpstr>
      <vt:lpstr>Frutiger</vt:lpstr>
      <vt:lpstr>Helvetica Neue</vt:lpstr>
      <vt:lpstr>Minion Pro</vt:lpstr>
      <vt:lpstr>Times New Roman</vt:lpstr>
      <vt:lpstr>Wingdings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2019-05-12T06:55:38Z</dcterms:created>
  <dcterms:modified xsi:type="dcterms:W3CDTF">2019-11-12T13:33:39Z</dcterms:modified>
</cp:coreProperties>
</file>